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6" r:id="rId5"/>
    <p:sldId id="257" r:id="rId6"/>
    <p:sldId id="259" r:id="rId7"/>
    <p:sldId id="284" r:id="rId8"/>
    <p:sldId id="258" r:id="rId9"/>
    <p:sldId id="262" r:id="rId10"/>
    <p:sldId id="298" r:id="rId11"/>
    <p:sldId id="287" r:id="rId12"/>
    <p:sldId id="299" r:id="rId13"/>
    <p:sldId id="305" r:id="rId14"/>
    <p:sldId id="301" r:id="rId15"/>
    <p:sldId id="289" r:id="rId16"/>
    <p:sldId id="303" r:id="rId17"/>
    <p:sldId id="290" r:id="rId18"/>
    <p:sldId id="304" r:id="rId19"/>
    <p:sldId id="288" r:id="rId20"/>
    <p:sldId id="294" r:id="rId21"/>
    <p:sldId id="300" r:id="rId22"/>
    <p:sldId id="260" r:id="rId23"/>
    <p:sldId id="276" r:id="rId24"/>
    <p:sldId id="283" r:id="rId25"/>
    <p:sldId id="291" r:id="rId26"/>
    <p:sldId id="293" r:id="rId27"/>
    <p:sldId id="297" r:id="rId28"/>
    <p:sldId id="302" r:id="rId29"/>
    <p:sldId id="282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BC4"/>
    <a:srgbClr val="FEE6D1"/>
    <a:srgbClr val="FDA988"/>
    <a:srgbClr val="FB5F77"/>
    <a:srgbClr val="53C0E5"/>
    <a:srgbClr val="DFCEC6"/>
    <a:srgbClr val="FFF393"/>
    <a:srgbClr val="9DCCE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B73A71-5DC1-95A6-DB8B-52C71A0B1827}" v="3109" dt="2022-12-20T17:21:53.313"/>
    <p1510:client id="{4B2B2575-0371-72C6-BC00-D66229552AB5}" v="97" dt="2022-12-20T20:08:22.555"/>
    <p1510:client id="{648630F1-7A20-E143-4311-C47AF12A24D8}" v="264" dt="2022-12-20T20:12:40.069"/>
    <p1510:client id="{C00D52F2-DBFE-4B9B-A430-60FC29789E0B}" v="10665" vWet="10667" dt="2022-12-20T20:10:51.7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9"/>
  </p:normalViewPr>
  <p:slideViewPr>
    <p:cSldViewPr snapToGrid="0">
      <p:cViewPr varScale="1">
        <p:scale>
          <a:sx n="101" d="100"/>
          <a:sy n="101" d="100"/>
        </p:scale>
        <p:origin x="876" y="1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7B013-E382-4774-8A46-6417FEFEE969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3028A-55CA-45F9-9BA8-3640A20DC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46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안녕하십니까</a:t>
            </a:r>
            <a:r>
              <a:rPr lang="en-US" altLang="ko-KR"/>
              <a:t>? </a:t>
            </a:r>
            <a:r>
              <a:rPr lang="ko-KR" altLang="en-US"/>
              <a:t>저는 </a:t>
            </a:r>
            <a:r>
              <a:rPr lang="en-US" altLang="ko-KR"/>
              <a:t>6</a:t>
            </a:r>
            <a:r>
              <a:rPr lang="ko-KR" altLang="en-US"/>
              <a:t>팀 발표자 </a:t>
            </a:r>
            <a:r>
              <a:rPr lang="en-US" altLang="ko-KR"/>
              <a:t>~</a:t>
            </a:r>
            <a:r>
              <a:rPr lang="ko-KR" altLang="en-US"/>
              <a:t>라고 합니다</a:t>
            </a:r>
            <a:r>
              <a:rPr lang="en-US" altLang="ko-KR"/>
              <a:t>. </a:t>
            </a:r>
            <a:r>
              <a:rPr lang="ko-KR" altLang="en-US"/>
              <a:t>제가 발표할 주제는 헬스 케어 어플입니다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509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kern="100">
                <a:latin typeface="맑은 고딕"/>
                <a:ea typeface="맑은 고딕"/>
                <a:cs typeface="Arial" panose="020B0604020202020204" pitchFamily="34" charset="0"/>
              </a:rPr>
              <a:t>자정이 지나면 입력된 데이터를 저장하고 초기화 하기 위해 </a:t>
            </a:r>
            <a:r>
              <a:rPr lang="ko-KR" altLang="en-US" kern="100" err="1">
                <a:latin typeface="맑은 고딕"/>
                <a:ea typeface="맑은 고딕"/>
                <a:cs typeface="Arial" panose="020B0604020202020204" pitchFamily="34" charset="0"/>
              </a:rPr>
              <a:t>IntentFilter에</a:t>
            </a:r>
            <a:r>
              <a:rPr lang="ko-KR" altLang="en-US" kern="100">
                <a:latin typeface="맑은 고딕"/>
                <a:ea typeface="맑은 고딕"/>
                <a:cs typeface="Arial" panose="020B0604020202020204" pitchFamily="34" charset="0"/>
              </a:rPr>
              <a:t> ACTION_DATE_CHANGED 조건을 설정하여 날짜가 변경되었을 때 신호를 받아(onReceive) 저장하고 초기화하는 코드를 실행합니다.</a:t>
            </a:r>
            <a:endParaRPr lang="ko-KR" altLang="en-US" sz="12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692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차트 기능은 </a:t>
            </a:r>
            <a:r>
              <a:rPr lang="ko-KR" altLang="ko-KR" sz="120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라이브러리인</a:t>
            </a:r>
            <a:r>
              <a:rPr lang="en-US" altLang="ko-KR" sz="120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MPAndroidChart</a:t>
            </a:r>
            <a:r>
              <a:rPr lang="ko-KR" altLang="ko-KR" sz="120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를 사용하여 구현</a:t>
            </a:r>
            <a:r>
              <a:rPr lang="en-US" altLang="ko-KR" sz="120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ko-KR" sz="12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최근 </a:t>
            </a:r>
            <a:r>
              <a:rPr lang="en-US" altLang="ko-KR" sz="12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6</a:t>
            </a:r>
            <a:r>
              <a:rPr lang="ko-KR" altLang="en-US" sz="12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일</a:t>
            </a:r>
            <a:r>
              <a:rPr lang="ko-KR" altLang="ko-KR" sz="12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간의 걸음 수를 그래프로 나타</a:t>
            </a:r>
            <a:r>
              <a:rPr lang="ko-KR" altLang="en-US" sz="12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냄 차트를 활용하여 사용자가 직관적으로 </a:t>
            </a:r>
            <a:endParaRPr lang="en-US" altLang="ko-KR" sz="1200" kern="1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ko-KR" altLang="en-US" sz="12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본인이 얼마나 걸었는 지를 알 수 있습니다</a:t>
            </a:r>
            <a:r>
              <a:rPr lang="en-US" altLang="ko-KR" sz="12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2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985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두번째는 </a:t>
            </a:r>
            <a:r>
              <a:rPr lang="en-US" altLang="ko-KR">
                <a:ea typeface="맑은 고딕"/>
              </a:rPr>
              <a:t>record fragment</a:t>
            </a:r>
            <a:r>
              <a:rPr lang="ko-KR" altLang="en-US">
                <a:ea typeface="맑은 고딕"/>
              </a:rPr>
              <a:t>입니다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>
                <a:ea typeface="맑은 고딕"/>
              </a:rPr>
              <a:t>이 </a:t>
            </a:r>
            <a:r>
              <a:rPr lang="ko-KR" altLang="en-US" err="1">
                <a:ea typeface="맑은 고딕"/>
              </a:rPr>
              <a:t>프래그먼트에서는</a:t>
            </a:r>
            <a:r>
              <a:rPr lang="ko-KR" altLang="en-US">
                <a:ea typeface="맑은 고딕"/>
              </a:rPr>
              <a:t> 날짜 입력을 클릭하면 달력 </a:t>
            </a:r>
            <a:r>
              <a:rPr lang="en-US" altLang="ko-KR">
                <a:ea typeface="맑은 고딕"/>
              </a:rPr>
              <a:t>UI</a:t>
            </a:r>
            <a:r>
              <a:rPr lang="ko-KR" altLang="en-US">
                <a:ea typeface="맑은 고딕"/>
              </a:rPr>
              <a:t>가 나타나게 됩니다</a:t>
            </a:r>
            <a:r>
              <a:rPr lang="en-US" altLang="ko-KR">
                <a:ea typeface="맑은 고딕"/>
              </a:rPr>
              <a:t>. </a:t>
            </a:r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여태 걸은 걸음 수를 알기 위해서 날짜 구간을 선택하면 선택한 날짜들의 걸음 수와 </a:t>
            </a:r>
            <a:r>
              <a:rPr lang="en-US" altLang="ko-KR">
                <a:ea typeface="맑은 고딕"/>
              </a:rPr>
              <a:t>Km</a:t>
            </a:r>
            <a:r>
              <a:rPr lang="ko-KR" altLang="en-US">
                <a:ea typeface="맑은 고딕"/>
              </a:rPr>
              <a:t>의 총합이 계산되어 보이게 됩니다</a:t>
            </a:r>
            <a:r>
              <a:rPr lang="en-US" altLang="ko-KR">
                <a:ea typeface="맑은 고딕"/>
              </a:rPr>
              <a:t>.</a:t>
            </a:r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096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달력 기능은 범위를 설정 가능한 </a:t>
            </a:r>
            <a:r>
              <a:rPr lang="en-US" altLang="ko-KR" err="1"/>
              <a:t>Daterangepicker</a:t>
            </a:r>
            <a:r>
              <a:rPr lang="ko-KR" altLang="en-US"/>
              <a:t>라는 변수를 만들어 달력 기능을 구현하였고 사용자가 </a:t>
            </a:r>
            <a:r>
              <a:rPr lang="en-US" altLang="ko-KR"/>
              <a:t>2</a:t>
            </a:r>
            <a:r>
              <a:rPr lang="ko-KR" altLang="en-US"/>
              <a:t>개의 날짜를 선택하고 저장을 누르면</a:t>
            </a:r>
            <a:endParaRPr lang="en-US" altLang="ko-KR"/>
          </a:p>
          <a:p>
            <a:r>
              <a:rPr lang="ko-KR" altLang="en-US">
                <a:ea typeface="맑은 고딕"/>
                <a:cs typeface="Arial"/>
              </a:rPr>
              <a:t>날짜들이 해시 테이블에서 그 기간동안 걸었던 걸음 수</a:t>
            </a:r>
            <a:r>
              <a:rPr lang="en-US" altLang="ko-KR">
                <a:ea typeface="맑은 고딕"/>
                <a:cs typeface="Arial"/>
              </a:rPr>
              <a:t>, KM</a:t>
            </a:r>
            <a:r>
              <a:rPr lang="ko-KR" altLang="en-US">
                <a:ea typeface="맑은 고딕"/>
                <a:cs typeface="Arial"/>
              </a:rPr>
              <a:t>가 출력됩니다</a:t>
            </a:r>
            <a:r>
              <a:rPr lang="en-US" altLang="ko-KR">
                <a:ea typeface="맑은 고딕"/>
                <a:cs typeface="Arial"/>
              </a:rPr>
              <a:t>.</a:t>
            </a:r>
            <a:endParaRPr lang="ko-KR" altLang="en-US">
              <a:ea typeface="맑은 고딕"/>
              <a:cs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113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만약 사용자가 실수로 달력에서 오늘보다 나중의 시간을 고른다면 걸음 수와 </a:t>
            </a:r>
            <a:r>
              <a:rPr lang="en-US" altLang="ko-KR">
                <a:ea typeface="맑은 고딕"/>
              </a:rPr>
              <a:t>Km</a:t>
            </a:r>
            <a:r>
              <a:rPr lang="ko-KR" altLang="en-US">
                <a:ea typeface="맑은 고딕"/>
              </a:rPr>
              <a:t>는 잘못된 값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날짜 입력 텍스트에서는 '잘못된 날짜를 </a:t>
            </a:r>
            <a:r>
              <a:rPr lang="ko-KR" altLang="en-US" err="1">
                <a:ea typeface="맑은 고딕"/>
              </a:rPr>
              <a:t>입력하셨습니다'라는</a:t>
            </a:r>
            <a:r>
              <a:rPr lang="ko-KR" altLang="en-US">
                <a:ea typeface="맑은 고딕"/>
              </a:rPr>
              <a:t> 텍스트가 나와서 다시 날짜를 선택하도록 유도하도록 제작하였습니다</a:t>
            </a:r>
            <a:r>
              <a:rPr lang="en-US" altLang="ko-KR">
                <a:ea typeface="맑은 고딕"/>
              </a:rPr>
              <a:t>.</a:t>
            </a:r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891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메인액티비티와</a:t>
            </a:r>
            <a:r>
              <a:rPr lang="ko-KR" altLang="en-US"/>
              <a:t> </a:t>
            </a:r>
            <a:r>
              <a:rPr lang="ko-KR" altLang="en-US" err="1"/>
              <a:t>프래그먼트</a:t>
            </a:r>
            <a:r>
              <a:rPr lang="ko-KR" altLang="en-US"/>
              <a:t> 사이의 데이터 통신을 위해 번들과 트랜잭션을 활용하여 기능 구현하였다</a:t>
            </a:r>
            <a:r>
              <a:rPr lang="en-US" altLang="ko-KR"/>
              <a:t>. </a:t>
            </a:r>
            <a:r>
              <a:rPr lang="ko-KR" altLang="en-US"/>
              <a:t>이 기능을 구현하여 </a:t>
            </a:r>
            <a:r>
              <a:rPr lang="en-US" altLang="ko-KR"/>
              <a:t>reward fragment</a:t>
            </a:r>
            <a:r>
              <a:rPr lang="ko-KR" altLang="en-US"/>
              <a:t>와 </a:t>
            </a:r>
            <a:r>
              <a:rPr lang="en-US" altLang="ko-KR"/>
              <a:t>record fragment</a:t>
            </a:r>
            <a:r>
              <a:rPr lang="ko-KR" altLang="en-US"/>
              <a:t>에 데이터를 </a:t>
            </a:r>
            <a:r>
              <a:rPr lang="ko-KR" altLang="en-US" err="1"/>
              <a:t>전달가능하게</a:t>
            </a:r>
            <a:r>
              <a:rPr lang="ko-KR" altLang="en-US"/>
              <a:t>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284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이 </a:t>
            </a:r>
            <a:r>
              <a:rPr lang="ko-KR" altLang="en-US" err="1">
                <a:ea typeface="맑은 고딕"/>
              </a:rPr>
              <a:t>프래그먼트는</a:t>
            </a:r>
            <a:r>
              <a:rPr lang="ko-KR" altLang="en-US">
                <a:ea typeface="맑은 고딕"/>
              </a:rPr>
              <a:t> 리워드 </a:t>
            </a:r>
            <a:r>
              <a:rPr lang="ko-KR" altLang="en-US" err="1">
                <a:ea typeface="맑은 고딕"/>
              </a:rPr>
              <a:t>프래그먼트입니다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 err="1">
                <a:ea typeface="맑은 고딕"/>
              </a:rPr>
              <a:t>뱃지들의</a:t>
            </a:r>
            <a:r>
              <a:rPr lang="ko-KR" altLang="en-US">
                <a:ea typeface="맑은 고딕"/>
              </a:rPr>
              <a:t> 조건이 달성 되지 않았으면 </a:t>
            </a:r>
            <a:r>
              <a:rPr lang="en-US" altLang="ko-KR">
                <a:ea typeface="맑은 고딕"/>
              </a:rPr>
              <a:t>?</a:t>
            </a:r>
            <a:r>
              <a:rPr lang="ko-KR" altLang="en-US">
                <a:ea typeface="맑은 고딕"/>
              </a:rPr>
              <a:t>형태로 나타납니다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>
                <a:ea typeface="맑은 고딕"/>
              </a:rPr>
              <a:t>그리고 </a:t>
            </a:r>
            <a:r>
              <a:rPr lang="en-US" altLang="ko-KR" err="1">
                <a:ea typeface="맑은 고딕"/>
              </a:rPr>
              <a:t>mainActivity</a:t>
            </a:r>
            <a:r>
              <a:rPr lang="ko-KR" altLang="en-US">
                <a:ea typeface="맑은 고딕"/>
              </a:rPr>
              <a:t>에서 </a:t>
            </a:r>
            <a:r>
              <a:rPr lang="en-US" altLang="ko-KR" err="1">
                <a:ea typeface="맑은 고딕"/>
              </a:rPr>
              <a:t>km,kcal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걸음 정보를 </a:t>
            </a:r>
            <a:r>
              <a:rPr lang="en-US" altLang="ko-KR">
                <a:ea typeface="맑은 고딕"/>
              </a:rPr>
              <a:t>bundle</a:t>
            </a:r>
            <a:r>
              <a:rPr lang="ko-KR" altLang="en-US">
                <a:ea typeface="맑은 고딕"/>
              </a:rPr>
              <a:t>을 활용하여 </a:t>
            </a:r>
            <a:r>
              <a:rPr lang="en-US" altLang="ko-KR" err="1">
                <a:ea typeface="맑은 고딕"/>
              </a:rPr>
              <a:t>rewardFragment</a:t>
            </a:r>
            <a:r>
              <a:rPr lang="ko-KR" altLang="en-US">
                <a:ea typeface="맑은 고딕"/>
              </a:rPr>
              <a:t>로 보내 조건이 달성되었는지 검사를 합니다</a:t>
            </a:r>
            <a:r>
              <a:rPr lang="en-US" altLang="ko-KR">
                <a:ea typeface="맑은 고딕"/>
              </a:rPr>
              <a:t>. </a:t>
            </a:r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검사를 하여 달성하게 되면 </a:t>
            </a:r>
            <a:r>
              <a:rPr lang="ko-KR" altLang="en-US" err="1">
                <a:ea typeface="맑은 고딕"/>
              </a:rPr>
              <a:t>뱃지가</a:t>
            </a:r>
            <a:r>
              <a:rPr lang="ko-KR" altLang="en-US">
                <a:ea typeface="맑은 고딕"/>
              </a:rPr>
              <a:t> 보이게 됩니다</a:t>
            </a:r>
            <a:r>
              <a:rPr lang="en-US" altLang="ko-KR">
                <a:ea typeface="맑은 고딕"/>
              </a:rPr>
              <a:t>.</a:t>
            </a:r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248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모든 </a:t>
            </a:r>
            <a:r>
              <a:rPr lang="ko-KR" altLang="en-US" err="1">
                <a:ea typeface="맑은 고딕"/>
              </a:rPr>
              <a:t>프래그먼트에는</a:t>
            </a:r>
            <a:r>
              <a:rPr lang="ko-KR" altLang="en-US">
                <a:ea typeface="맑은 고딕"/>
              </a:rPr>
              <a:t> 오른쪽 상단에 공유 기능이 있습니다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>
                <a:ea typeface="맑은 고딕"/>
              </a:rPr>
              <a:t>공유 버튼을 클릭 시 사진이 </a:t>
            </a:r>
            <a:r>
              <a:rPr lang="ko-KR" altLang="en-US" err="1">
                <a:ea typeface="맑은 고딕"/>
              </a:rPr>
              <a:t>캡쳐되어</a:t>
            </a:r>
            <a:r>
              <a:rPr lang="ko-KR" altLang="en-US">
                <a:ea typeface="맑은 고딕"/>
              </a:rPr>
              <a:t> 다른 앱에 공유가 가능합니다</a:t>
            </a:r>
            <a:r>
              <a:rPr lang="en-US" altLang="ko-KR">
                <a:ea typeface="맑은 고딕"/>
              </a:rPr>
              <a:t>. 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777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DB</a:t>
            </a:r>
            <a:r>
              <a:rPr lang="ko-KR" altLang="en-US">
                <a:ea typeface="맑은 고딕"/>
              </a:rPr>
              <a:t>기능은 </a:t>
            </a:r>
            <a:r>
              <a:rPr lang="en-US" altLang="ko-KR" sz="1200" kern="100">
                <a:effectLst/>
                <a:latin typeface="맑은 고딕"/>
                <a:ea typeface="맑은 고딕"/>
                <a:cs typeface="Arial" panose="020B0604020202020204" pitchFamily="34" charset="0"/>
              </a:rPr>
              <a:t>SQLite</a:t>
            </a:r>
            <a:r>
              <a:rPr lang="ko-KR" altLang="ko-KR" sz="1200" kern="100" err="1">
                <a:effectLst/>
                <a:latin typeface="맑은 고딕"/>
                <a:ea typeface="맑은 고딕"/>
                <a:cs typeface="Arial" panose="020B0604020202020204" pitchFamily="34" charset="0"/>
              </a:rPr>
              <a:t>를</a:t>
            </a:r>
            <a:r>
              <a:rPr lang="ko-KR" altLang="ko-KR" sz="1200" kern="100">
                <a:effectLst/>
                <a:latin typeface="맑은 고딕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ko-KR" kern="100">
                <a:latin typeface="맑은 고딕"/>
                <a:ea typeface="맑은 고딕"/>
                <a:cs typeface="Arial" panose="020B0604020202020204" pitchFamily="34" charset="0"/>
              </a:rPr>
              <a:t>사용했습니다</a:t>
            </a:r>
            <a:r>
              <a:rPr lang="en-US" altLang="ko-KR" kern="100">
                <a:latin typeface="맑은 고딕"/>
                <a:ea typeface="맑은 고딕"/>
                <a:cs typeface="Arial" panose="020B0604020202020204" pitchFamily="34" charset="0"/>
              </a:rPr>
              <a:t>. </a:t>
            </a:r>
            <a:endParaRPr lang="en-US" altLang="ko-KR">
              <a:latin typeface="맑은 고딕"/>
              <a:ea typeface="맑은 고딕"/>
              <a:cs typeface="Arial" panose="020B0604020202020204" pitchFamily="34" charset="0"/>
            </a:endParaRPr>
          </a:p>
          <a:p>
            <a:r>
              <a:rPr lang="en-US" altLang="ko-KR" kern="100">
                <a:latin typeface="맑은 고딕"/>
                <a:ea typeface="맑은 고딕"/>
                <a:cs typeface="Arial" panose="020B0604020202020204" pitchFamily="34" charset="0"/>
              </a:rPr>
              <a:t>SQLite</a:t>
            </a:r>
            <a:r>
              <a:rPr lang="ko-KR" altLang="en-US" kern="100">
                <a:latin typeface="맑은 고딕"/>
                <a:ea typeface="맑은 고딕"/>
                <a:cs typeface="Arial" panose="020B0604020202020204" pitchFamily="34" charset="0"/>
              </a:rPr>
              <a:t>는 </a:t>
            </a:r>
            <a:r>
              <a:rPr lang="ko-KR" altLang="en-US" kern="100" err="1">
                <a:latin typeface="맑은 고딕"/>
                <a:ea typeface="맑은 고딕"/>
                <a:cs typeface="Arial" panose="020B0604020202020204" pitchFamily="34" charset="0"/>
              </a:rPr>
              <a:t>안드로이드내에</a:t>
            </a:r>
            <a:r>
              <a:rPr lang="ko-KR" altLang="en-US" kern="100">
                <a:latin typeface="맑은 고딕"/>
                <a:ea typeface="맑은 고딕"/>
                <a:cs typeface="Arial" panose="020B0604020202020204" pitchFamily="34" charset="0"/>
              </a:rPr>
              <a:t> 있는 자체 </a:t>
            </a:r>
            <a:r>
              <a:rPr lang="en-US" altLang="ko-KR" kern="100">
                <a:latin typeface="맑은 고딕"/>
                <a:ea typeface="맑은 고딕"/>
                <a:cs typeface="Arial" panose="020B0604020202020204" pitchFamily="34" charset="0"/>
              </a:rPr>
              <a:t>DB</a:t>
            </a:r>
            <a:r>
              <a:rPr lang="ko-KR" altLang="en-US" kern="100">
                <a:latin typeface="맑은 고딕"/>
                <a:ea typeface="맑은 고딕"/>
                <a:cs typeface="Arial" panose="020B0604020202020204" pitchFamily="34" charset="0"/>
              </a:rPr>
              <a:t>입니다</a:t>
            </a:r>
            <a:r>
              <a:rPr lang="en-US" altLang="ko-KR" kern="100">
                <a:latin typeface="맑은 고딕"/>
                <a:ea typeface="맑은 고딕"/>
                <a:cs typeface="Arial" panose="020B0604020202020204" pitchFamily="34" charset="0"/>
              </a:rPr>
              <a:t>. </a:t>
            </a:r>
            <a:endParaRPr lang="en-US" altLang="ko-KR">
              <a:ea typeface="맑은 고딕"/>
              <a:cs typeface="Arial" panose="020B0604020202020204" pitchFamily="34" charset="0"/>
            </a:endParaRPr>
          </a:p>
          <a:p>
            <a:r>
              <a:rPr lang="ko-KR" altLang="ko-KR" sz="1200">
                <a:effectLst/>
                <a:ea typeface="맑은 고딕"/>
                <a:cs typeface="Arial" panose="020B0604020202020204" pitchFamily="34" charset="0"/>
              </a:rPr>
              <a:t>데이터베이스를 통해 </a:t>
            </a:r>
            <a:r>
              <a:rPr lang="ko-KR" altLang="en-US" sz="1200">
                <a:effectLst/>
                <a:ea typeface="맑은 고딕"/>
                <a:cs typeface="Arial" panose="020B0604020202020204" pitchFamily="34" charset="0"/>
              </a:rPr>
              <a:t>앱의 다양한 </a:t>
            </a:r>
            <a:r>
              <a:rPr lang="ko-KR" altLang="ko-KR" sz="1200">
                <a:effectLst/>
                <a:ea typeface="맑은 고딕"/>
                <a:cs typeface="Arial" panose="020B0604020202020204" pitchFamily="34" charset="0"/>
              </a:rPr>
              <a:t>데이터를 저장하고</a:t>
            </a:r>
            <a:r>
              <a:rPr lang="en-US" altLang="ko-KR" sz="1200">
                <a:effectLst/>
                <a:ea typeface="맑은 고딕"/>
                <a:cs typeface="Arial" panose="020B0604020202020204" pitchFamily="34" charset="0"/>
              </a:rPr>
              <a:t>, </a:t>
            </a:r>
            <a:r>
              <a:rPr lang="ko-KR" altLang="ko-KR" sz="1200">
                <a:effectLst/>
                <a:ea typeface="맑은 고딕"/>
                <a:cs typeface="Arial" panose="020B0604020202020204" pitchFamily="34" charset="0"/>
              </a:rPr>
              <a:t>수정하</a:t>
            </a:r>
            <a:r>
              <a:rPr lang="ko-KR" altLang="en-US" sz="1200">
                <a:effectLst/>
                <a:ea typeface="맑은 고딕"/>
                <a:cs typeface="Arial" panose="020B0604020202020204" pitchFamily="34" charset="0"/>
              </a:rPr>
              <a:t>여 </a:t>
            </a:r>
            <a:r>
              <a:rPr lang="ko-KR" altLang="en-US">
                <a:ea typeface="맑은 고딕"/>
                <a:cs typeface="Arial" panose="020B0604020202020204" pitchFamily="34" charset="0"/>
              </a:rPr>
              <a:t>앱이 최신 </a:t>
            </a:r>
            <a:r>
              <a:rPr lang="ko-KR" altLang="en-US" sz="1200">
                <a:effectLst/>
                <a:ea typeface="맑은 고딕"/>
                <a:cs typeface="Arial" panose="020B0604020202020204" pitchFamily="34" charset="0"/>
              </a:rPr>
              <a:t>데이터를 유지할 수 있도록 기능 구현하였습니다</a:t>
            </a:r>
            <a:r>
              <a:rPr lang="en-US" altLang="ko-KR" sz="1200">
                <a:effectLst/>
                <a:ea typeface="맑은 고딕"/>
                <a:cs typeface="Arial" panose="020B0604020202020204" pitchFamily="34" charset="0"/>
              </a:rPr>
              <a:t>.</a:t>
            </a:r>
            <a:r>
              <a:rPr lang="ko-KR" altLang="en-US">
                <a:ea typeface="맑은 고딕"/>
                <a:cs typeface="Arial" panose="020B0604020202020204" pitchFamily="34" charset="0"/>
              </a:rPr>
              <a:t> </a:t>
            </a:r>
            <a:endParaRPr lang="ko-KR" altLang="ko-KR" sz="12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111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향후 계획입니다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목차는 이와 같습니다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888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향후 계획입니다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>
                <a:ea typeface="맑은 고딕"/>
              </a:rPr>
              <a:t>향후 헬스 케어 시장이 증가함에 따라 외국어도 지원할 생각입니다</a:t>
            </a:r>
            <a:r>
              <a:rPr lang="en-US" altLang="ko-KR">
                <a:ea typeface="맑은 고딕"/>
              </a:rPr>
              <a:t>. </a:t>
            </a:r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기능으로는 사용자의 러닝 동선을 </a:t>
            </a:r>
            <a:r>
              <a:rPr lang="ko-KR" altLang="en-US" err="1">
                <a:ea typeface="맑은 고딕"/>
              </a:rPr>
              <a:t>시각화하는</a:t>
            </a:r>
            <a:r>
              <a:rPr lang="ko-KR" altLang="en-US">
                <a:ea typeface="맑은 고딕"/>
              </a:rPr>
              <a:t> 기능도 추가할 것이며 멀티 기능을 추가하여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앱을 사용하는 타인과 함께 공동 목표를 성취할 수 있도록 구현할 생각입니다</a:t>
            </a:r>
            <a:r>
              <a:rPr lang="en-US" altLang="ko-KR">
                <a:ea typeface="맑은 고딕"/>
              </a:rPr>
              <a:t>. </a:t>
            </a:r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또한 광고 기능도 넣어서 캐시워크처럼 </a:t>
            </a:r>
            <a:r>
              <a:rPr lang="ko-KR" altLang="en-US" err="1">
                <a:ea typeface="맑은 고딕"/>
              </a:rPr>
              <a:t>걸음수에</a:t>
            </a:r>
            <a:r>
              <a:rPr lang="ko-KR" altLang="en-US">
                <a:ea typeface="맑은 고딕"/>
              </a:rPr>
              <a:t> 따라서 협력업체에서 사용가능한 포인트도 제공하는 기능을 추가할 것입니다</a:t>
            </a:r>
            <a:r>
              <a:rPr lang="en-US" altLang="ko-KR">
                <a:ea typeface="맑은 고딕"/>
              </a:rPr>
              <a:t>.</a:t>
            </a:r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144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협업 내용입니다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19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 조는 </a:t>
            </a:r>
            <a:r>
              <a:rPr lang="en-US" altLang="ko-KR"/>
              <a:t>PM 1</a:t>
            </a:r>
            <a:r>
              <a:rPr lang="ko-KR" altLang="en-US"/>
              <a:t>명 개발자 </a:t>
            </a:r>
            <a:r>
              <a:rPr lang="en-US" altLang="ko-KR"/>
              <a:t>2</a:t>
            </a:r>
            <a:r>
              <a:rPr lang="ko-KR" altLang="en-US"/>
              <a:t>명 </a:t>
            </a:r>
            <a:r>
              <a:rPr lang="en-US" altLang="ko-KR"/>
              <a:t>UI</a:t>
            </a:r>
            <a:r>
              <a:rPr lang="ko-KR" altLang="en-US"/>
              <a:t>기획자 </a:t>
            </a:r>
            <a:r>
              <a:rPr lang="en-US" altLang="ko-KR"/>
              <a:t>1</a:t>
            </a:r>
            <a:r>
              <a:rPr lang="ko-KR" altLang="en-US"/>
              <a:t>명으로 구성하여 앱을 개발하였습니다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083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협업 도구로 </a:t>
            </a:r>
            <a:r>
              <a:rPr lang="en-US" altLang="ko-KR"/>
              <a:t>google meet</a:t>
            </a:r>
            <a:r>
              <a:rPr lang="ko-KR" altLang="en-US"/>
              <a:t>와 </a:t>
            </a:r>
            <a:r>
              <a:rPr lang="en-US" altLang="ko-KR" err="1"/>
              <a:t>github</a:t>
            </a:r>
            <a:r>
              <a:rPr lang="ko-KR" altLang="en-US"/>
              <a:t>를 활용하였습니다</a:t>
            </a:r>
            <a:r>
              <a:rPr lang="en-US" altLang="ko-KR"/>
              <a:t>. </a:t>
            </a:r>
            <a:r>
              <a:rPr lang="en-US" altLang="ko-KR" err="1"/>
              <a:t>Github</a:t>
            </a:r>
            <a:r>
              <a:rPr lang="ko-KR" altLang="en-US"/>
              <a:t>에는 개발과정이나 발표자료 회의록을 올렸습니다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110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회의록에는 주요 내용들을 작성하였고 후에 </a:t>
            </a:r>
            <a:r>
              <a:rPr lang="en-US" altLang="ko-KR" err="1"/>
              <a:t>github</a:t>
            </a:r>
            <a:r>
              <a:rPr lang="ko-KR" altLang="en-US"/>
              <a:t>에 올렸습니다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586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영상 링크입니다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247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이상으로 발표를 마치겠습니다</a:t>
            </a:r>
            <a:r>
              <a:rPr lang="en-US" altLang="ko-KR"/>
              <a:t>. </a:t>
            </a:r>
            <a:r>
              <a:rPr lang="ko-KR" altLang="en-US"/>
              <a:t>감사합니다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964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 기술</a:t>
            </a:r>
            <a:r>
              <a:rPr lang="en-US" altLang="ko-KR"/>
              <a:t>/</a:t>
            </a:r>
            <a:r>
              <a:rPr lang="ko-KR" altLang="en-US"/>
              <a:t>시장 조사입니다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13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위의 차트 두 개를 살펴보면 현재 전세계적으로 피트니스 앱의 성장 추이를 볼 수 있습니다. 매 년 20% 내외로 피트니스 어플 시장이 증가하고 있고</a:t>
            </a:r>
          </a:p>
          <a:p>
            <a:r>
              <a:rPr lang="ko-KR" altLang="en-US">
                <a:ea typeface="맑은 고딕"/>
              </a:rPr>
              <a:t>2027년에는 약 5080억 달러 </a:t>
            </a:r>
            <a:r>
              <a:rPr lang="ko-KR" altLang="en-US" err="1">
                <a:ea typeface="맑은 고딕"/>
              </a:rPr>
              <a:t>규모로까지</a:t>
            </a:r>
            <a:r>
              <a:rPr lang="ko-KR" altLang="en-US">
                <a:ea typeface="맑은 고딕"/>
              </a:rPr>
              <a:t> 성장할 것으로 예측하고 있습니다.</a:t>
            </a:r>
          </a:p>
          <a:p>
            <a:r>
              <a:rPr lang="ko-KR" altLang="en-US">
                <a:ea typeface="맑은 고딕"/>
              </a:rPr>
              <a:t>아래의 차트는 국내 피트니스 어플 동향을 보여주는 설문 조사 결과입니다. </a:t>
            </a:r>
          </a:p>
          <a:p>
            <a:r>
              <a:rPr lang="ko-KR" altLang="en-US" err="1">
                <a:ea typeface="맑은 고딕"/>
              </a:rPr>
              <a:t>Z세대</a:t>
            </a:r>
            <a:r>
              <a:rPr lang="ko-KR" altLang="en-US">
                <a:ea typeface="맑은 고딕"/>
              </a:rPr>
              <a:t> 같은 경우, 기록, 공유 위주 앱에 대한 선호도를 보여주고 있고 </a:t>
            </a:r>
            <a:r>
              <a:rPr lang="ko-KR" altLang="en-US" err="1">
                <a:ea typeface="맑은 고딕"/>
              </a:rPr>
              <a:t>x세대의</a:t>
            </a:r>
            <a:r>
              <a:rPr lang="ko-KR" altLang="en-US">
                <a:ea typeface="맑은 고딕"/>
              </a:rPr>
              <a:t> 경우 가벼운 유산소 운동 시 활동량을 추적해주는 어플을 선호하는 것으로 나옵니다.</a:t>
            </a:r>
          </a:p>
          <a:p>
            <a:r>
              <a:rPr lang="ko-KR" altLang="en-US">
                <a:ea typeface="맑은 고딕"/>
              </a:rPr>
              <a:t>이에 저희 조는, 피트니스 어플이 앱 시장에서 무서운 성장속도를 보이고 있다는 점에서 발전가능성을 높게 쳐서 '활동량 추적 </a:t>
            </a:r>
            <a:r>
              <a:rPr lang="ko-KR" altLang="en-US" err="1">
                <a:ea typeface="맑은 고딕"/>
              </a:rPr>
              <a:t>어플'을</a:t>
            </a:r>
            <a:r>
              <a:rPr lang="ko-KR" altLang="en-US">
                <a:ea typeface="맑은 고딕"/>
              </a:rPr>
              <a:t> 제작해 보았습니다.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43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구현 내용입니다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99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먼저 어플을 시행하면 초기 </a:t>
            </a:r>
            <a:r>
              <a:rPr lang="en-US" altLang="ko-KR">
                <a:ea typeface="맑은 고딕"/>
              </a:rPr>
              <a:t>Activity</a:t>
            </a:r>
            <a:r>
              <a:rPr lang="ko-KR" altLang="en-US">
                <a:ea typeface="맑은 고딕"/>
              </a:rPr>
              <a:t>에서 사용자는 이름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키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몸무게를 기입합니다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>
                <a:ea typeface="맑은 고딕"/>
              </a:rPr>
              <a:t>이 정보들은 추후 </a:t>
            </a:r>
            <a:r>
              <a:rPr lang="en-US" altLang="ko-KR">
                <a:ea typeface="맑은 고딕"/>
              </a:rPr>
              <a:t>KM, kcal</a:t>
            </a:r>
            <a:r>
              <a:rPr lang="ko-KR" altLang="en-US">
                <a:ea typeface="맑은 고딕"/>
              </a:rPr>
              <a:t>정보 계산에 이용됩니다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완료 </a:t>
            </a:r>
            <a:r>
              <a:rPr lang="en-US" altLang="ko-KR" err="1">
                <a:ea typeface="맑은 고딕"/>
              </a:rPr>
              <a:t>버튼을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누르면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다음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프래그먼트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화면으로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넘어갑니다</a:t>
            </a:r>
            <a:r>
              <a:rPr lang="en-US" altLang="ko-KR">
                <a:ea typeface="맑은 고딕"/>
              </a:rPr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856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Drawer layout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이 곳에서는 정보를 클릭하면 사용자의 몸무게</a:t>
            </a:r>
            <a:r>
              <a:rPr lang="en-US" altLang="ko-KR"/>
              <a:t>,</a:t>
            </a:r>
            <a:r>
              <a:rPr lang="ko-KR" altLang="en-US"/>
              <a:t>키 정보가 </a:t>
            </a:r>
            <a:r>
              <a:rPr lang="en-US" altLang="ko-KR"/>
              <a:t>Toast</a:t>
            </a:r>
            <a:r>
              <a:rPr lang="ko-KR" altLang="en-US"/>
              <a:t>로 나타나며 정보 수정을 클릭하면 초기화면으로 돌아와 정보 수정이 가능합니다</a:t>
            </a:r>
            <a:r>
              <a:rPr lang="en-US" altLang="ko-KR"/>
              <a:t>. </a:t>
            </a:r>
            <a:r>
              <a:rPr lang="ko-KR" altLang="en-US"/>
              <a:t>이러한 부분을 통해 사용자가 키</a:t>
            </a:r>
            <a:r>
              <a:rPr lang="en-US" altLang="ko-KR"/>
              <a:t>, </a:t>
            </a:r>
            <a:r>
              <a:rPr lang="ko-KR" altLang="en-US"/>
              <a:t>몸무게가 바뀔 때에 수정을 한다면 좀 더 정확하게 </a:t>
            </a:r>
            <a:r>
              <a:rPr lang="en-US" altLang="ko-KR"/>
              <a:t>Km, kcal </a:t>
            </a:r>
            <a:r>
              <a:rPr lang="ko-KR" altLang="en-US"/>
              <a:t>정보가 나오게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5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initial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프래그먼트에서는</a:t>
            </a:r>
            <a:r>
              <a:rPr lang="ko-KR" altLang="en-US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Start</a:t>
            </a:r>
            <a:r>
              <a:rPr lang="ko-KR" altLang="en-US">
                <a:ea typeface="맑은 고딕"/>
              </a:rPr>
              <a:t> 버튼을 클릭하면 걸음과 시간이 올라갑니다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>
                <a:ea typeface="맑은 고딕"/>
              </a:rPr>
              <a:t>본인이 더 이상 사용하고 싶지 않다면 </a:t>
            </a:r>
            <a:r>
              <a:rPr lang="en-US" altLang="ko-KR">
                <a:ea typeface="맑은 고딕"/>
              </a:rPr>
              <a:t>Stop</a:t>
            </a:r>
            <a:r>
              <a:rPr lang="ko-KR" altLang="en-US">
                <a:ea typeface="맑은 고딕"/>
              </a:rPr>
              <a:t>버튼을 누르면 걸음과 시간이 올라가지 않습니다</a:t>
            </a:r>
            <a:r>
              <a:rPr lang="en-US" altLang="ko-KR">
                <a:ea typeface="맑은 고딕"/>
              </a:rPr>
              <a:t>. </a:t>
            </a:r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지난 </a:t>
            </a:r>
            <a:r>
              <a:rPr lang="en-US" altLang="ko-KR">
                <a:ea typeface="맑은 고딕"/>
              </a:rPr>
              <a:t>6</a:t>
            </a:r>
            <a:r>
              <a:rPr lang="ko-KR" altLang="en-US">
                <a:ea typeface="맑은 고딕"/>
              </a:rPr>
              <a:t>일간의 데이터가 보이게 차트도 제작하였고 아래에는 일일평균이 나오도록 했습니다</a:t>
            </a:r>
            <a:r>
              <a:rPr lang="en-US" altLang="ko-KR">
                <a:ea typeface="맑은 고딕"/>
              </a:rPr>
              <a:t>. </a:t>
            </a:r>
            <a:r>
              <a:rPr lang="en-US" altLang="ko-KR" err="1">
                <a:ea typeface="맑은 고딕"/>
              </a:rPr>
              <a:t>초기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activity에서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입력한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키와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몸무게를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사용하여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사용자에게 </a:t>
            </a:r>
            <a:r>
              <a:rPr lang="en-US" altLang="ko-KR">
                <a:ea typeface="맑은 고딕"/>
              </a:rPr>
              <a:t>Km, kcal</a:t>
            </a:r>
            <a:r>
              <a:rPr lang="ko-KR" altLang="en-US">
                <a:ea typeface="맑은 고딕"/>
              </a:rPr>
              <a:t>도 부가적으로 보여줍니다</a:t>
            </a:r>
            <a:r>
              <a:rPr lang="en-US" altLang="ko-KR">
                <a:ea typeface="맑은 고딕"/>
              </a:rPr>
              <a:t>. </a:t>
            </a:r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45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만보기 기능입니다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>
                <a:ea typeface="맑은 고딕"/>
              </a:rPr>
              <a:t>만보기 기능은 </a:t>
            </a:r>
            <a:r>
              <a:rPr lang="en-US" altLang="ko-KR">
                <a:ea typeface="맑은 고딕"/>
              </a:rPr>
              <a:t>Activity</a:t>
            </a:r>
            <a:r>
              <a:rPr lang="ko-KR" altLang="en-US">
                <a:ea typeface="맑은 고딕"/>
              </a:rPr>
              <a:t>에서</a:t>
            </a:r>
            <a:r>
              <a:rPr lang="ko-KR" altLang="en-US">
                <a:solidFill>
                  <a:srgbClr val="000000"/>
                </a:solidFill>
                <a:latin typeface="맑은 고딕"/>
                <a:ea typeface="맑은 고딕"/>
                <a:cs typeface="Arial" panose="020B0604020202020204" pitchFamily="34" charset="0"/>
              </a:rPr>
              <a:t> 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맑은 고딕"/>
                <a:ea typeface="맑은 고딕"/>
                <a:cs typeface="Arial" panose="020B0604020202020204" pitchFamily="34" charset="0"/>
              </a:rPr>
              <a:t>SensorEventListener</a:t>
            </a:r>
            <a:r>
              <a:rPr lang="ko-KR" altLang="ko-KR" sz="1200" err="1">
                <a:solidFill>
                  <a:srgbClr val="000000"/>
                </a:solidFill>
                <a:effectLst/>
                <a:ea typeface="맑은 고딕"/>
                <a:cs typeface="Arial" panose="020B0604020202020204" pitchFamily="34" charset="0"/>
              </a:rPr>
              <a:t>를</a:t>
            </a:r>
            <a:r>
              <a:rPr lang="ko-KR" altLang="ko-KR" sz="1200">
                <a:solidFill>
                  <a:srgbClr val="000000"/>
                </a:solidFill>
                <a:effectLst/>
                <a:ea typeface="맑은 고딕"/>
                <a:cs typeface="Arial" panose="020B0604020202020204" pitchFamily="34" charset="0"/>
              </a:rPr>
              <a:t> 사용하여 </a:t>
            </a:r>
            <a:r>
              <a:rPr lang="ko-KR" altLang="ko-KR">
                <a:solidFill>
                  <a:srgbClr val="000000"/>
                </a:solidFill>
                <a:ea typeface="맑은 고딕"/>
                <a:cs typeface="Arial" panose="020B0604020202020204" pitchFamily="34" charset="0"/>
              </a:rPr>
              <a:t>구현하였습니다</a:t>
            </a:r>
            <a:r>
              <a:rPr lang="en-US" altLang="ko-KR" sz="1200">
                <a:solidFill>
                  <a:srgbClr val="000000"/>
                </a:solidFill>
                <a:effectLst/>
                <a:ea typeface="맑은 고딕"/>
                <a:cs typeface="Arial" panose="020B0604020202020204" pitchFamily="34" charset="0"/>
              </a:rPr>
              <a:t>.</a:t>
            </a:r>
            <a:endParaRPr lang="ko-KR" altLang="en-US">
              <a:solidFill>
                <a:srgbClr val="000000"/>
              </a:solidFill>
              <a:ea typeface="맑은 고딕"/>
              <a:cs typeface="Arial" panose="020B0604020202020204" pitchFamily="34" charset="0"/>
            </a:endParaRPr>
          </a:p>
          <a:p>
            <a:r>
              <a:rPr lang="ko-KR" altLang="en-US" sz="1200">
                <a:solidFill>
                  <a:srgbClr val="000000"/>
                </a:solidFill>
                <a:effectLst/>
                <a:ea typeface="맑은 고딕"/>
                <a:cs typeface="Arial" panose="020B0604020202020204" pitchFamily="34" charset="0"/>
              </a:rPr>
              <a:t>특히 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맑은 고딕"/>
                <a:ea typeface="맑은 고딕"/>
                <a:cs typeface="Arial" panose="020B0604020202020204" pitchFamily="34" charset="0"/>
              </a:rPr>
              <a:t>onSensorChanged</a:t>
            </a:r>
            <a:r>
              <a:rPr lang="en-US" altLang="ko-KR" sz="1200">
                <a:solidFill>
                  <a:srgbClr val="000000"/>
                </a:solidFill>
                <a:effectLst/>
                <a:latin typeface="맑은 고딕"/>
                <a:ea typeface="맑은 고딕"/>
                <a:cs typeface="Arial" panose="020B0604020202020204" pitchFamily="34" charset="0"/>
              </a:rPr>
              <a:t>() </a:t>
            </a:r>
            <a:r>
              <a:rPr lang="ko-KR" altLang="ko-KR" sz="1200">
                <a:solidFill>
                  <a:srgbClr val="000000"/>
                </a:solidFill>
                <a:effectLst/>
                <a:ea typeface="맑은 고딕"/>
                <a:cs typeface="Arial" panose="020B0604020202020204" pitchFamily="34" charset="0"/>
              </a:rPr>
              <a:t>함수</a:t>
            </a:r>
            <a:r>
              <a:rPr lang="ko-KR" altLang="en-US" sz="1200">
                <a:solidFill>
                  <a:srgbClr val="000000"/>
                </a:solidFill>
                <a:effectLst/>
                <a:ea typeface="맑은 고딕"/>
                <a:cs typeface="Arial" panose="020B0604020202020204" pitchFamily="34" charset="0"/>
              </a:rPr>
              <a:t>를</a:t>
            </a:r>
            <a:r>
              <a:rPr lang="ko-KR" altLang="ko-KR" sz="1200">
                <a:solidFill>
                  <a:srgbClr val="000000"/>
                </a:solidFill>
                <a:effectLst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rgbClr val="000000"/>
                </a:solidFill>
                <a:effectLst/>
                <a:ea typeface="맑은 고딕"/>
                <a:cs typeface="Arial" panose="020B0604020202020204" pitchFamily="34" charset="0"/>
              </a:rPr>
              <a:t>활용하여 </a:t>
            </a:r>
            <a:r>
              <a:rPr lang="ko-KR" altLang="ko-KR" sz="1200">
                <a:solidFill>
                  <a:srgbClr val="000000"/>
                </a:solidFill>
                <a:effectLst/>
                <a:ea typeface="맑은 고딕"/>
                <a:cs typeface="Arial" panose="020B0604020202020204" pitchFamily="34" charset="0"/>
              </a:rPr>
              <a:t>센서가 동작을 감지하게 되면 이벤트를 발생</a:t>
            </a:r>
            <a:r>
              <a:rPr lang="ko-KR" altLang="en-US" sz="1200">
                <a:solidFill>
                  <a:srgbClr val="000000"/>
                </a:solidFill>
                <a:effectLst/>
                <a:ea typeface="맑은 고딕"/>
                <a:cs typeface="Arial" panose="020B0604020202020204" pitchFamily="34" charset="0"/>
              </a:rPr>
              <a:t>시켜 </a:t>
            </a:r>
            <a:r>
              <a:rPr lang="ko-KR" altLang="en-US" sz="1200" err="1">
                <a:solidFill>
                  <a:srgbClr val="000000"/>
                </a:solidFill>
                <a:effectLst/>
                <a:ea typeface="맑은 고딕"/>
                <a:cs typeface="Arial" panose="020B0604020202020204" pitchFamily="34" charset="0"/>
              </a:rPr>
              <a:t>걸음수를</a:t>
            </a:r>
            <a:r>
              <a:rPr lang="ko-KR" altLang="en-US" sz="1200">
                <a:solidFill>
                  <a:srgbClr val="000000"/>
                </a:solidFill>
                <a:effectLst/>
                <a:ea typeface="맑은 고딕"/>
                <a:cs typeface="Arial" panose="020B0604020202020204" pitchFamily="34" charset="0"/>
              </a:rPr>
              <a:t> 올라가게 만들어 만보기를 구현하였습니다</a:t>
            </a:r>
            <a:r>
              <a:rPr lang="en-US" altLang="ko-KR" sz="1200">
                <a:solidFill>
                  <a:srgbClr val="000000"/>
                </a:solidFill>
                <a:effectLst/>
                <a:ea typeface="맑은 고딕"/>
                <a:cs typeface="Arial" panose="020B0604020202020204" pitchFamily="34" charset="0"/>
              </a:rPr>
              <a:t>.</a:t>
            </a:r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3028A-55CA-45F9-9BA8-3640A20DCE5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117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2F6D9-440B-4102-BBA7-FD259A9CB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7EF76C-6A70-4089-9389-D6371A73F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AC6A45-99EC-4709-8FB7-D8033F487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8106B0-56F1-463F-ABBD-63560C98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0F7466-3946-4B3E-9F11-83A41729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680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0831B-97F0-446A-A50D-881D2C7C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95F620-CBC9-49CB-93F5-E57BC06D9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D38AC-6749-4539-8018-8A1012BA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3F460-FF8E-4CD6-93C9-96EC4778F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3EA0C-0D2B-4ADD-A7B1-7A3DE420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621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A8CF15-9B61-449D-AA5C-35878C1B8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FB8E43-3012-492D-BADC-9208E55F0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BC0D38-1805-42ED-A0F7-38D0244E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08B230-3A05-4513-9387-64BBA2113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C9FEB8-6730-496B-BC39-9C794189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66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519D2-2AFA-4137-9E91-62C0DA30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A8C1CC-71B0-4D91-AF40-E53185D93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E06A3-6544-4F5F-A7D0-C4CBB5D77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B09EAA-E8E5-45F9-9ED8-96CBD1D4C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FFC1C8-C929-4B15-B8BD-8E61E9B9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97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51AAC-148F-43F3-B899-F0C8C4125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5F7766-FF05-46B9-B655-25B33DC19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1EE8C-14B1-496F-8477-4FA083D3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4E0B-6B52-4455-A221-D3A34D14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F6136-166E-47A0-AB59-4EC1D9C5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335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C84AB9-E9F1-4B04-83CD-512CCDE8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9CAA8F-7B47-4217-88E0-E572E0B54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A5B781-3CC3-481D-B6DB-BEBC586B1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0AEEF7-2D68-4A89-BC57-A6AC7981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BD166C-5AE3-4E80-B3C1-B352D330C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2BE24A-E0AA-4C2A-ADB2-ADBBE197C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310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300B6-D36E-4CB1-9930-370F99F9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A35642-16A5-4EC4-B91C-68D7D2DD3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0DA506-DD80-4352-8F65-B8F9C2BA8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69FC05-A707-464F-8EBC-827042AB6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5956B9-E228-47B5-B63F-DAA384F55B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65EA58-F93A-4F0B-A603-A65148C45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E3133B-F2C9-4284-A95B-A7CC80595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16C7AA-DBCC-4D20-BC7B-3C5F0001D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72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DC3C4-F8FE-4E6B-883A-221FB0E7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D8D45D-E0C9-45F7-B27A-81D94BE9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AFAF4E-3D28-48E6-BC24-B8DD41009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E1065E-68BA-4CAA-9F57-3ADE4BAFF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43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46EDB1-C7F4-484A-98E9-5C6A4820DE46}"/>
              </a:ext>
            </a:extLst>
          </p:cNvPr>
          <p:cNvSpPr txBox="1"/>
          <p:nvPr userDrawn="1"/>
        </p:nvSpPr>
        <p:spPr>
          <a:xfrm>
            <a:off x="10279497" y="6608485"/>
            <a:ext cx="19319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E6146D-796F-4187-AF18-D831C18D8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F53574-4D3F-4CBF-B4AA-F63A1933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0FF91-1097-4760-ACD9-B1551B98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42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336012-C075-4E9A-A23D-CB73ED333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C2F5B-E708-4BCC-AD47-34449217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D84DE5-58EC-4900-9A31-50480F23A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9F2CD2-D9D7-4E82-BA5E-B515AA1F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D21A6F-E352-4747-B934-990ADA34A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38AEF4-5A03-42F6-B72C-08163127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19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3FE9E4-D1AB-47A5-83F6-EACA52CE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4BEB2D-38DA-4BF0-89FE-72226E852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32E75-C164-404D-A71B-F61CDD5B7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E5FD94-C40C-46F5-97B7-461F2194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44ABDD-A1CA-467D-8411-936D0E172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1B8E42-93B2-4B69-83A3-1281696E3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00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4E587E-285A-4993-8B6F-862DFE07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51C361-537E-4559-85DE-4BE5470B8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28F67-0408-4D65-A5A7-1248F01BA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9486A-1091-4FF2-9674-E383F588806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8F123-FA42-4716-8A42-C0345DB9C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8C2172-ACB0-486D-B8D9-649C41106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46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Dv-bOfQRbA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54B2EE-FD78-44E4-B31A-21B0534B57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8462FC-2D52-4810-B11C-140080EB5DC9}"/>
              </a:ext>
            </a:extLst>
          </p:cNvPr>
          <p:cNvSpPr txBox="1"/>
          <p:nvPr/>
        </p:nvSpPr>
        <p:spPr>
          <a:xfrm>
            <a:off x="3459528" y="2865348"/>
            <a:ext cx="6279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>
                <a:solidFill>
                  <a:schemeClr val="bg1"/>
                </a:solidFill>
                <a:latin typeface="+mj-lt"/>
              </a:rPr>
              <a:t>헬스 케어 어플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4F0179F-877D-461B-9076-25635D4BB582}"/>
              </a:ext>
            </a:extLst>
          </p:cNvPr>
          <p:cNvCxnSpPr/>
          <p:nvPr/>
        </p:nvCxnSpPr>
        <p:spPr>
          <a:xfrm>
            <a:off x="3601845" y="2687444"/>
            <a:ext cx="3687036" cy="0"/>
          </a:xfrm>
          <a:prstGeom prst="line">
            <a:avLst/>
          </a:prstGeom>
          <a:ln w="203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6954836-9FCE-A3AB-1260-3216CA5F8C94}"/>
              </a:ext>
            </a:extLst>
          </p:cNvPr>
          <p:cNvSpPr txBox="1"/>
          <p:nvPr/>
        </p:nvSpPr>
        <p:spPr>
          <a:xfrm>
            <a:off x="6491111" y="3965222"/>
            <a:ext cx="3733053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Pretendard SemiBold"/>
                <a:cs typeface="Arial"/>
              </a:rPr>
              <a:t>6</a:t>
            </a:r>
            <a:r>
              <a:rPr lang="ko-KR" altLang="en-US" sz="2800" b="1">
                <a:latin typeface="Pretendard SemiBold"/>
                <a:ea typeface="Gulim"/>
                <a:cs typeface="Arial"/>
              </a:rPr>
              <a:t>조</a:t>
            </a:r>
            <a:endParaRPr lang="en-US" altLang="ko-KR" sz="2800" b="1">
              <a:latin typeface="Pretendard SemiBold"/>
              <a:ea typeface="Gulim"/>
              <a:cs typeface="Arial"/>
            </a:endParaRPr>
          </a:p>
          <a:p>
            <a:r>
              <a:rPr lang="ko-KR" altLang="en-US" b="1">
                <a:latin typeface="Pretendard SemiBold"/>
                <a:ea typeface="Gulim"/>
                <a:cs typeface="Arial"/>
              </a:rPr>
              <a:t>김기훈 신진철 </a:t>
            </a:r>
            <a:r>
              <a:rPr lang="ko-KR" altLang="en-US" b="1" err="1">
                <a:latin typeface="Pretendard SemiBold"/>
                <a:ea typeface="Gulim"/>
                <a:cs typeface="Arial"/>
              </a:rPr>
              <a:t>심현윤</a:t>
            </a:r>
            <a:r>
              <a:rPr lang="ko-KR" altLang="en-US" b="1">
                <a:latin typeface="Pretendard SemiBold"/>
                <a:ea typeface="Gulim"/>
                <a:cs typeface="Arial"/>
              </a:rPr>
              <a:t> 이소정</a:t>
            </a:r>
          </a:p>
        </p:txBody>
      </p:sp>
    </p:spTree>
    <p:extLst>
      <p:ext uri="{BB962C8B-B14F-4D97-AF65-F5344CB8AC3E}">
        <p14:creationId xmlns:p14="http://schemas.microsoft.com/office/powerpoint/2010/main" val="12618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E5976A1-4EC3-0257-9DB7-00E654B3E8AF}"/>
              </a:ext>
            </a:extLst>
          </p:cNvPr>
          <p:cNvSpPr/>
          <p:nvPr/>
        </p:nvSpPr>
        <p:spPr>
          <a:xfrm rot="5400000">
            <a:off x="401897" y="-297576"/>
            <a:ext cx="139700" cy="9016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E2EA82-467A-A239-96E3-54A8D356C790}"/>
              </a:ext>
            </a:extLst>
          </p:cNvPr>
          <p:cNvSpPr txBox="1"/>
          <p:nvPr/>
        </p:nvSpPr>
        <p:spPr>
          <a:xfrm>
            <a:off x="0" y="58281"/>
            <a:ext cx="1219199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200" spc="-300"/>
              <a:t>초기화 기능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785252-098C-7115-EA38-4F3E6D813663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17791E-C51E-9BFB-AB5E-F2E59433FCEE}"/>
              </a:ext>
            </a:extLst>
          </p:cNvPr>
          <p:cNvSpPr txBox="1"/>
          <p:nvPr/>
        </p:nvSpPr>
        <p:spPr>
          <a:xfrm>
            <a:off x="20899" y="146555"/>
            <a:ext cx="13249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10DE0A-4AE5-718A-7BB8-DEFF2825C990}"/>
              </a:ext>
            </a:extLst>
          </p:cNvPr>
          <p:cNvSpPr txBox="1"/>
          <p:nvPr/>
        </p:nvSpPr>
        <p:spPr>
          <a:xfrm>
            <a:off x="5705809" y="3105834"/>
            <a:ext cx="590309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/>
              <a:t>자정이 지나면 </a:t>
            </a:r>
            <a:r>
              <a:rPr lang="ko-KR" altLang="en-US" err="1"/>
              <a:t>Intent의</a:t>
            </a:r>
            <a:r>
              <a:rPr lang="ko-KR" altLang="en-US"/>
              <a:t> </a:t>
            </a:r>
            <a:r>
              <a:rPr lang="ko-KR" altLang="en-US">
                <a:latin typeface="Montserrat Medium"/>
              </a:rPr>
              <a:t> </a:t>
            </a:r>
            <a:r>
              <a:rPr lang="ko-KR" i="1">
                <a:latin typeface="Consolas"/>
              </a:rPr>
              <a:t>ACTION_DATE_CHANGED </a:t>
            </a:r>
            <a:r>
              <a:rPr lang="ko-KR">
                <a:latin typeface="Consolas"/>
              </a:rPr>
              <a:t>기능을</a:t>
            </a:r>
            <a:r>
              <a:rPr lang="ko-KR" altLang="en-US">
                <a:latin typeface="Consolas"/>
              </a:rPr>
              <a:t> 통해 날짜가 변경되었다는 것을 신호를 받고 이를 통해 데이터를 저장하고 초기화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88BAF5B-EC2B-2544-0517-E43A6DC50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95" y="1148576"/>
            <a:ext cx="2316294" cy="514628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B3DB1AE-677F-C265-30DC-37FF06FA8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438" y="1148576"/>
            <a:ext cx="2316294" cy="5146287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FB66135D-B8F8-BE65-E6B9-41C63FF32B8E}"/>
              </a:ext>
            </a:extLst>
          </p:cNvPr>
          <p:cNvSpPr/>
          <p:nvPr/>
        </p:nvSpPr>
        <p:spPr>
          <a:xfrm>
            <a:off x="230406" y="1011890"/>
            <a:ext cx="1031344" cy="408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E839C6F5-ED84-D77B-9D7A-1D79B535A97A}"/>
              </a:ext>
            </a:extLst>
          </p:cNvPr>
          <p:cNvSpPr/>
          <p:nvPr/>
        </p:nvSpPr>
        <p:spPr>
          <a:xfrm>
            <a:off x="2879853" y="1011890"/>
            <a:ext cx="1031344" cy="408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4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E5976A1-4EC3-0257-9DB7-00E654B3E8AF}"/>
              </a:ext>
            </a:extLst>
          </p:cNvPr>
          <p:cNvSpPr/>
          <p:nvPr/>
        </p:nvSpPr>
        <p:spPr>
          <a:xfrm rot="5400000">
            <a:off x="401897" y="-297576"/>
            <a:ext cx="139700" cy="9016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E2EA82-467A-A239-96E3-54A8D356C790}"/>
              </a:ext>
            </a:extLst>
          </p:cNvPr>
          <p:cNvSpPr txBox="1"/>
          <p:nvPr/>
        </p:nvSpPr>
        <p:spPr>
          <a:xfrm>
            <a:off x="0" y="58281"/>
            <a:ext cx="1219199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200" spc="-300"/>
              <a:t>차트 기능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785252-098C-7115-EA38-4F3E6D813663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17791E-C51E-9BFB-AB5E-F2E59433FCEE}"/>
              </a:ext>
            </a:extLst>
          </p:cNvPr>
          <p:cNvSpPr txBox="1"/>
          <p:nvPr/>
        </p:nvSpPr>
        <p:spPr>
          <a:xfrm>
            <a:off x="20899" y="146555"/>
            <a:ext cx="13249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7F5C4-2D37-8F59-4635-E2C042BBF14C}"/>
              </a:ext>
            </a:extLst>
          </p:cNvPr>
          <p:cNvSpPr txBox="1"/>
          <p:nvPr/>
        </p:nvSpPr>
        <p:spPr>
          <a:xfrm>
            <a:off x="5576601" y="2933053"/>
            <a:ext cx="5237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차트 기능은 </a:t>
            </a:r>
            <a:r>
              <a:rPr lang="ko-KR" altLang="ko-KR" sz="180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라이브러리인</a:t>
            </a:r>
            <a:r>
              <a:rPr lang="en-US" altLang="ko-KR" sz="180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800" err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MPAndroidChart</a:t>
            </a:r>
            <a:r>
              <a:rPr lang="ko-KR" altLang="ko-KR" sz="180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를 사용하여 구현</a:t>
            </a:r>
            <a:r>
              <a:rPr lang="en-US" altLang="ko-KR" sz="180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ko-KR" sz="18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최근 </a:t>
            </a:r>
            <a:r>
              <a:rPr lang="en-US" altLang="ko-KR" sz="18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6</a:t>
            </a:r>
            <a:r>
              <a:rPr lang="ko-KR" altLang="en-US" sz="18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일</a:t>
            </a:r>
            <a:r>
              <a:rPr lang="ko-KR" altLang="ko-KR" sz="18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간의 걸음 수를 그래프로 나타</a:t>
            </a:r>
            <a:r>
              <a:rPr lang="ko-KR" altLang="en-US" sz="18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냄</a:t>
            </a: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1D7D85-E97B-FC49-E07A-E5016F89F3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626" y="1213262"/>
            <a:ext cx="2087959" cy="4639910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42D1710E-B266-894D-74F6-F23AF69FC8C7}"/>
              </a:ext>
            </a:extLst>
          </p:cNvPr>
          <p:cNvSpPr/>
          <p:nvPr/>
        </p:nvSpPr>
        <p:spPr>
          <a:xfrm>
            <a:off x="2545626" y="3533217"/>
            <a:ext cx="2087959" cy="1108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6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자연이(가) 표시된 사진&#10;&#10;자동 생성된 설명">
            <a:extLst>
              <a:ext uri="{FF2B5EF4-FFF2-40B4-BE49-F238E27FC236}">
                <a16:creationId xmlns:a16="http://schemas.microsoft.com/office/drawing/2014/main" id="{28CE6BD0-2E3E-63D9-4D83-053EDB2D6D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35" y="989216"/>
            <a:ext cx="2094807" cy="4655126"/>
          </a:xfrm>
          <a:prstGeom prst="rect">
            <a:avLst/>
          </a:prstGeom>
        </p:spPr>
      </p:pic>
      <p:pic>
        <p:nvPicPr>
          <p:cNvPr id="9" name="그림 8" descr="텍스트, 자연이(가) 표시된 사진&#10;&#10;자동 생성된 설명">
            <a:extLst>
              <a:ext uri="{FF2B5EF4-FFF2-40B4-BE49-F238E27FC236}">
                <a16:creationId xmlns:a16="http://schemas.microsoft.com/office/drawing/2014/main" id="{F21799E4-3BDA-3B8C-103E-DA929D66EC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61" y="989216"/>
            <a:ext cx="2094807" cy="46551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205ECC-F330-367F-260D-62D9B4A688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550" y="989214"/>
            <a:ext cx="2094807" cy="46551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6976A6-0199-9421-A3A7-AC55C09E2660}"/>
              </a:ext>
            </a:extLst>
          </p:cNvPr>
          <p:cNvSpPr/>
          <p:nvPr/>
        </p:nvSpPr>
        <p:spPr>
          <a:xfrm>
            <a:off x="441387" y="2818580"/>
            <a:ext cx="868516" cy="319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00B069-0BF9-10D0-29D4-575D175DB817}"/>
              </a:ext>
            </a:extLst>
          </p:cNvPr>
          <p:cNvSpPr/>
          <p:nvPr/>
        </p:nvSpPr>
        <p:spPr>
          <a:xfrm>
            <a:off x="4499023" y="1938428"/>
            <a:ext cx="2204063" cy="696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B495C-1CB3-A3D6-E4A6-EE9A2AFE0AB2}"/>
              </a:ext>
            </a:extLst>
          </p:cNvPr>
          <p:cNvSpPr/>
          <p:nvPr/>
        </p:nvSpPr>
        <p:spPr>
          <a:xfrm>
            <a:off x="4499023" y="2716815"/>
            <a:ext cx="2179481" cy="1425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4D9E34-3B47-A377-7EE4-3C72D5081D5C}"/>
              </a:ext>
            </a:extLst>
          </p:cNvPr>
          <p:cNvSpPr/>
          <p:nvPr/>
        </p:nvSpPr>
        <p:spPr>
          <a:xfrm>
            <a:off x="7899880" y="1872590"/>
            <a:ext cx="876711" cy="942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87B6C6-02D2-E82C-409B-0E059C4DB53E}"/>
              </a:ext>
            </a:extLst>
          </p:cNvPr>
          <p:cNvSpPr/>
          <p:nvPr/>
        </p:nvSpPr>
        <p:spPr>
          <a:xfrm rot="5400000">
            <a:off x="401897" y="-297576"/>
            <a:ext cx="139700" cy="9016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269E2-C116-9E61-27EA-9BF03D44C30A}"/>
              </a:ext>
            </a:extLst>
          </p:cNvPr>
          <p:cNvSpPr txBox="1"/>
          <p:nvPr/>
        </p:nvSpPr>
        <p:spPr>
          <a:xfrm>
            <a:off x="0" y="58281"/>
            <a:ext cx="1219199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spc="-300"/>
              <a:t>Record Fragment</a:t>
            </a:r>
            <a:endParaRPr lang="ko-KR" altLang="en-US" sz="3200" spc="-30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E71EA9D-F5BE-82C9-9EE3-A87400B90AF4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6419BD-CD59-B37B-B795-A5B5F20A6C16}"/>
              </a:ext>
            </a:extLst>
          </p:cNvPr>
          <p:cNvSpPr txBox="1"/>
          <p:nvPr/>
        </p:nvSpPr>
        <p:spPr>
          <a:xfrm>
            <a:off x="20899" y="146555"/>
            <a:ext cx="13249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73F42C2-6123-3941-D4C6-4FA7DC6664AD}"/>
              </a:ext>
            </a:extLst>
          </p:cNvPr>
          <p:cNvSpPr/>
          <p:nvPr/>
        </p:nvSpPr>
        <p:spPr>
          <a:xfrm>
            <a:off x="6723741" y="2228025"/>
            <a:ext cx="1087062" cy="1172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F98CEE-4FAE-DD27-1125-A4700AC27DC6}"/>
              </a:ext>
            </a:extLst>
          </p:cNvPr>
          <p:cNvSpPr txBox="1"/>
          <p:nvPr/>
        </p:nvSpPr>
        <p:spPr>
          <a:xfrm>
            <a:off x="2519270" y="3036958"/>
            <a:ext cx="196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날짜 입력을 클릭 시 달력 </a:t>
            </a:r>
            <a:r>
              <a:rPr lang="en-US" altLang="ko-KR" sz="1400" b="1"/>
              <a:t>UI</a:t>
            </a:r>
            <a:r>
              <a:rPr lang="ko-KR" altLang="en-US" sz="1400" b="1"/>
              <a:t>가 나타나게 됨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16A5BDC-B2AC-ED01-3C19-A20514EEF02F}"/>
              </a:ext>
            </a:extLst>
          </p:cNvPr>
          <p:cNvCxnSpPr>
            <a:stCxn id="6" idx="3"/>
          </p:cNvCxnSpPr>
          <p:nvPr/>
        </p:nvCxnSpPr>
        <p:spPr>
          <a:xfrm>
            <a:off x="1309903" y="2978354"/>
            <a:ext cx="120936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37B6152-D5C4-A936-18FA-529E6EE110EA}"/>
              </a:ext>
            </a:extLst>
          </p:cNvPr>
          <p:cNvSpPr txBox="1"/>
          <p:nvPr/>
        </p:nvSpPr>
        <p:spPr>
          <a:xfrm>
            <a:off x="9469197" y="2867740"/>
            <a:ext cx="19686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달력 </a:t>
            </a:r>
            <a:r>
              <a:rPr lang="en-US" altLang="ko-KR" sz="1400" b="1"/>
              <a:t>UI</a:t>
            </a:r>
            <a:r>
              <a:rPr lang="ko-KR" altLang="en-US" sz="1400" b="1"/>
              <a:t>에서 날짜를 선택하면 걸음과 </a:t>
            </a:r>
            <a:r>
              <a:rPr lang="en-US" altLang="ko-KR" sz="1400" b="1"/>
              <a:t>Km</a:t>
            </a:r>
            <a:r>
              <a:rPr lang="ko-KR" altLang="en-US" sz="1400" b="1"/>
              <a:t>의 총합이 도출됨</a:t>
            </a:r>
          </a:p>
        </p:txBody>
      </p:sp>
    </p:spTree>
    <p:extLst>
      <p:ext uri="{BB962C8B-B14F-4D97-AF65-F5344CB8AC3E}">
        <p14:creationId xmlns:p14="http://schemas.microsoft.com/office/powerpoint/2010/main" val="108819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AF3AC7A-023E-FB3D-4E02-96EBE74F9A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87" y="1171010"/>
            <a:ext cx="2094807" cy="465512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E5976A1-4EC3-0257-9DB7-00E654B3E8AF}"/>
              </a:ext>
            </a:extLst>
          </p:cNvPr>
          <p:cNvSpPr/>
          <p:nvPr/>
        </p:nvSpPr>
        <p:spPr>
          <a:xfrm rot="5400000">
            <a:off x="401897" y="-297576"/>
            <a:ext cx="139700" cy="9016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E2EA82-467A-A239-96E3-54A8D356C790}"/>
              </a:ext>
            </a:extLst>
          </p:cNvPr>
          <p:cNvSpPr txBox="1"/>
          <p:nvPr/>
        </p:nvSpPr>
        <p:spPr>
          <a:xfrm>
            <a:off x="0" y="58281"/>
            <a:ext cx="1219199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200" spc="-300"/>
              <a:t>달력 기능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785252-098C-7115-EA38-4F3E6D813663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17791E-C51E-9BFB-AB5E-F2E59433FCEE}"/>
              </a:ext>
            </a:extLst>
          </p:cNvPr>
          <p:cNvSpPr txBox="1"/>
          <p:nvPr/>
        </p:nvSpPr>
        <p:spPr>
          <a:xfrm>
            <a:off x="20899" y="146555"/>
            <a:ext cx="13249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7F5C4-2D37-8F59-4635-E2C042BBF14C}"/>
              </a:ext>
            </a:extLst>
          </p:cNvPr>
          <p:cNvSpPr txBox="1"/>
          <p:nvPr/>
        </p:nvSpPr>
        <p:spPr>
          <a:xfrm>
            <a:off x="5913166" y="3121896"/>
            <a:ext cx="596409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/>
              <a:t>달력 기능은 범위를 설정 가능한 </a:t>
            </a:r>
            <a:r>
              <a:rPr lang="en-US" altLang="ko-KR" err="1"/>
              <a:t>Daterangepicker</a:t>
            </a:r>
            <a:r>
              <a:rPr lang="ko-KR" altLang="en-US"/>
              <a:t>라는 변수를 만들어 달력 기능 구현 </a:t>
            </a:r>
            <a:endParaRPr lang="ko-KR" altLang="en-US">
              <a:ea typeface="맑은 고딕"/>
              <a:cs typeface="Arial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A80D39B4-22EB-3A4E-B794-473122BFD563}"/>
              </a:ext>
            </a:extLst>
          </p:cNvPr>
          <p:cNvSpPr/>
          <p:nvPr/>
        </p:nvSpPr>
        <p:spPr>
          <a:xfrm>
            <a:off x="2420913" y="2161206"/>
            <a:ext cx="1584557" cy="2142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8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FA1B1EA-8141-2429-6F5A-FAA8329573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21" y="1130531"/>
            <a:ext cx="2139696" cy="4754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C76DD3-DDDD-A3AB-AE84-FA59A5CAE6A7}"/>
              </a:ext>
            </a:extLst>
          </p:cNvPr>
          <p:cNvSpPr/>
          <p:nvPr/>
        </p:nvSpPr>
        <p:spPr>
          <a:xfrm>
            <a:off x="1663290" y="2031999"/>
            <a:ext cx="2081161" cy="1589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18847B-D847-012D-23FA-E574463A3AF4}"/>
              </a:ext>
            </a:extLst>
          </p:cNvPr>
          <p:cNvSpPr/>
          <p:nvPr/>
        </p:nvSpPr>
        <p:spPr>
          <a:xfrm rot="5400000">
            <a:off x="401897" y="-297576"/>
            <a:ext cx="139700" cy="9016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2B126-4B15-C44E-604D-CAFC499C4D39}"/>
              </a:ext>
            </a:extLst>
          </p:cNvPr>
          <p:cNvSpPr txBox="1"/>
          <p:nvPr/>
        </p:nvSpPr>
        <p:spPr>
          <a:xfrm>
            <a:off x="0" y="58281"/>
            <a:ext cx="1219199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spc="-300"/>
              <a:t>Record Fragment</a:t>
            </a:r>
            <a:endParaRPr lang="ko-KR" altLang="en-US" sz="3200" spc="-30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7BE664-000B-DFE4-3B65-835BC42472DC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C173980-F753-3756-9398-AEEFD6C18124}"/>
              </a:ext>
            </a:extLst>
          </p:cNvPr>
          <p:cNvSpPr txBox="1"/>
          <p:nvPr/>
        </p:nvSpPr>
        <p:spPr>
          <a:xfrm>
            <a:off x="20899" y="146555"/>
            <a:ext cx="13249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F20B8E2-A6E2-6E8A-0A32-FBE17815C475}"/>
              </a:ext>
            </a:extLst>
          </p:cNvPr>
          <p:cNvSpPr/>
          <p:nvPr/>
        </p:nvSpPr>
        <p:spPr>
          <a:xfrm>
            <a:off x="4457290" y="2318774"/>
            <a:ext cx="1581354" cy="33593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1FEDB-72F2-6E6A-50D4-94A2D908618B}"/>
              </a:ext>
            </a:extLst>
          </p:cNvPr>
          <p:cNvSpPr txBox="1"/>
          <p:nvPr/>
        </p:nvSpPr>
        <p:spPr>
          <a:xfrm>
            <a:off x="4289398" y="3252214"/>
            <a:ext cx="19686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잘못된 날짜를 입력 시 걸음</a:t>
            </a:r>
            <a:r>
              <a:rPr lang="en-US" altLang="ko-KR" sz="1400" b="1"/>
              <a:t>,Km</a:t>
            </a:r>
            <a:r>
              <a:rPr lang="ko-KR" altLang="en-US" sz="1400" b="1"/>
              <a:t>가 잘못된 날짜를 </a:t>
            </a:r>
            <a:r>
              <a:rPr lang="ko-KR" altLang="en-US" sz="1400" b="1" err="1"/>
              <a:t>입력하셨습니다가</a:t>
            </a:r>
            <a:r>
              <a:rPr lang="ko-KR" altLang="en-US" sz="1400" b="1"/>
              <a:t> 나오게 제작</a:t>
            </a:r>
          </a:p>
        </p:txBody>
      </p:sp>
      <p:pic>
        <p:nvPicPr>
          <p:cNvPr id="19" name="그림 18" descr="텍스트, 자연이(가) 표시된 사진&#10;&#10;자동 생성된 설명">
            <a:extLst>
              <a:ext uri="{FF2B5EF4-FFF2-40B4-BE49-F238E27FC236}">
                <a16:creationId xmlns:a16="http://schemas.microsoft.com/office/drawing/2014/main" id="{B427CD3A-E0E9-01BF-77BD-B20F11AC68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917" y="1130531"/>
            <a:ext cx="2139696" cy="47548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9E34E4-99E3-0391-3D5F-FD62BFC7C4CA}"/>
              </a:ext>
            </a:extLst>
          </p:cNvPr>
          <p:cNvSpPr/>
          <p:nvPr/>
        </p:nvSpPr>
        <p:spPr>
          <a:xfrm>
            <a:off x="7082351" y="1933677"/>
            <a:ext cx="1415606" cy="1048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4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E5976A1-4EC3-0257-9DB7-00E654B3E8AF}"/>
              </a:ext>
            </a:extLst>
          </p:cNvPr>
          <p:cNvSpPr/>
          <p:nvPr/>
        </p:nvSpPr>
        <p:spPr>
          <a:xfrm rot="5400000">
            <a:off x="401897" y="-297576"/>
            <a:ext cx="139700" cy="9016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E2EA82-467A-A239-96E3-54A8D356C790}"/>
              </a:ext>
            </a:extLst>
          </p:cNvPr>
          <p:cNvSpPr txBox="1"/>
          <p:nvPr/>
        </p:nvSpPr>
        <p:spPr>
          <a:xfrm>
            <a:off x="0" y="58281"/>
            <a:ext cx="1219199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200" spc="-300"/>
              <a:t>데이터  통신  기능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785252-098C-7115-EA38-4F3E6D813663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17791E-C51E-9BFB-AB5E-F2E59433FCEE}"/>
              </a:ext>
            </a:extLst>
          </p:cNvPr>
          <p:cNvSpPr txBox="1"/>
          <p:nvPr/>
        </p:nvSpPr>
        <p:spPr>
          <a:xfrm>
            <a:off x="20899" y="146555"/>
            <a:ext cx="13249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7F5C4-2D37-8F59-4635-E2C042BBF14C}"/>
              </a:ext>
            </a:extLst>
          </p:cNvPr>
          <p:cNvSpPr txBox="1"/>
          <p:nvPr/>
        </p:nvSpPr>
        <p:spPr>
          <a:xfrm>
            <a:off x="5705809" y="3105834"/>
            <a:ext cx="5903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메인액티비티와</a:t>
            </a:r>
            <a:r>
              <a:rPr lang="ko-KR" altLang="en-US"/>
              <a:t> </a:t>
            </a:r>
            <a:r>
              <a:rPr lang="ko-KR" altLang="en-US" err="1"/>
              <a:t>프래그먼트</a:t>
            </a:r>
            <a:r>
              <a:rPr lang="ko-KR" altLang="en-US"/>
              <a:t> 사이의 데이터 통신을 위해 번들과 트랜잭션을 활용하여 기능 구현</a:t>
            </a:r>
          </a:p>
        </p:txBody>
      </p:sp>
      <p:pic>
        <p:nvPicPr>
          <p:cNvPr id="5" name="그림 4" descr="텍스트, 자연이(가) 표시된 사진&#10;&#10;자동 생성된 설명">
            <a:extLst>
              <a:ext uri="{FF2B5EF4-FFF2-40B4-BE49-F238E27FC236}">
                <a16:creationId xmlns:a16="http://schemas.microsoft.com/office/drawing/2014/main" id="{C2DEB0A2-B93D-0F5F-B765-0A9CCBD75A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39" y="1401942"/>
            <a:ext cx="2094807" cy="46551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8518B3-59D7-4CDE-6950-558218F8B5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59" y="1401942"/>
            <a:ext cx="2094808" cy="465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3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EE9A569-1368-62FE-7960-8E75416D44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13" y="1019277"/>
            <a:ext cx="2251918" cy="500426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08BEBBD-FAAF-70AD-D17C-EE95D37DF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12" y="1019277"/>
            <a:ext cx="2351466" cy="50324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ABB0E2-BECE-5649-46B2-2EFC860AD932}"/>
              </a:ext>
            </a:extLst>
          </p:cNvPr>
          <p:cNvSpPr/>
          <p:nvPr/>
        </p:nvSpPr>
        <p:spPr>
          <a:xfrm>
            <a:off x="1065161" y="2957870"/>
            <a:ext cx="2081161" cy="2482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C3886B-56BD-4D57-7063-6CEF7DBC9164}"/>
              </a:ext>
            </a:extLst>
          </p:cNvPr>
          <p:cNvSpPr/>
          <p:nvPr/>
        </p:nvSpPr>
        <p:spPr>
          <a:xfrm>
            <a:off x="6293180" y="2961913"/>
            <a:ext cx="2081161" cy="2482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5976A1-4EC3-0257-9DB7-00E654B3E8AF}"/>
              </a:ext>
            </a:extLst>
          </p:cNvPr>
          <p:cNvSpPr/>
          <p:nvPr/>
        </p:nvSpPr>
        <p:spPr>
          <a:xfrm rot="5400000">
            <a:off x="401897" y="-297576"/>
            <a:ext cx="139700" cy="9016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E2EA82-467A-A239-96E3-54A8D356C790}"/>
              </a:ext>
            </a:extLst>
          </p:cNvPr>
          <p:cNvSpPr txBox="1"/>
          <p:nvPr/>
        </p:nvSpPr>
        <p:spPr>
          <a:xfrm>
            <a:off x="0" y="58281"/>
            <a:ext cx="1219199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spc="-300"/>
              <a:t>Reward Fragment</a:t>
            </a:r>
            <a:endParaRPr lang="ko-KR" altLang="en-US" sz="3200" spc="-30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785252-098C-7115-EA38-4F3E6D813663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17791E-C51E-9BFB-AB5E-F2E59433FCEE}"/>
              </a:ext>
            </a:extLst>
          </p:cNvPr>
          <p:cNvSpPr txBox="1"/>
          <p:nvPr/>
        </p:nvSpPr>
        <p:spPr>
          <a:xfrm>
            <a:off x="20899" y="146555"/>
            <a:ext cx="13249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DC2DFF-0B32-4435-528D-F0DDCD217BF0}"/>
              </a:ext>
            </a:extLst>
          </p:cNvPr>
          <p:cNvCxnSpPr/>
          <p:nvPr/>
        </p:nvCxnSpPr>
        <p:spPr>
          <a:xfrm>
            <a:off x="3147961" y="3283153"/>
            <a:ext cx="676787" cy="4916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BE6ED4-DF43-3B73-E091-7030C1618056}"/>
              </a:ext>
            </a:extLst>
          </p:cNvPr>
          <p:cNvCxnSpPr/>
          <p:nvPr/>
        </p:nvCxnSpPr>
        <p:spPr>
          <a:xfrm>
            <a:off x="8375445" y="3242185"/>
            <a:ext cx="676787" cy="4916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57B185-9C57-D2ED-3313-308055458014}"/>
              </a:ext>
            </a:extLst>
          </p:cNvPr>
          <p:cNvSpPr txBox="1"/>
          <p:nvPr/>
        </p:nvSpPr>
        <p:spPr>
          <a:xfrm>
            <a:off x="3824748" y="3460528"/>
            <a:ext cx="19686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err="1"/>
              <a:t>뱃지들의</a:t>
            </a:r>
            <a:r>
              <a:rPr lang="ko-KR" altLang="en-US" sz="1400" b="1"/>
              <a:t> 조건이 달성되지 않았으면 </a:t>
            </a:r>
            <a:r>
              <a:rPr lang="en-US" altLang="ko-KR" sz="1400" b="1"/>
              <a:t>?</a:t>
            </a:r>
            <a:r>
              <a:rPr lang="ko-KR" altLang="en-US" sz="1400" b="1"/>
              <a:t>형태로 나타남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F8E7B-3A18-B95E-3BE5-B2CFB5486E66}"/>
              </a:ext>
            </a:extLst>
          </p:cNvPr>
          <p:cNvSpPr txBox="1"/>
          <p:nvPr/>
        </p:nvSpPr>
        <p:spPr>
          <a:xfrm>
            <a:off x="9052232" y="3429000"/>
            <a:ext cx="19686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err="1"/>
              <a:t>뱃지들의</a:t>
            </a:r>
            <a:r>
              <a:rPr lang="ko-KR" altLang="en-US" sz="1400" b="1"/>
              <a:t> 조건이 달성되면 </a:t>
            </a:r>
            <a:r>
              <a:rPr lang="ko-KR" altLang="en-US" sz="1400" b="1" err="1"/>
              <a:t>뱃지의</a:t>
            </a:r>
            <a:r>
              <a:rPr lang="ko-KR" altLang="en-US" sz="1400" b="1"/>
              <a:t> 형태가 나타남</a:t>
            </a:r>
          </a:p>
        </p:txBody>
      </p:sp>
    </p:spTree>
    <p:extLst>
      <p:ext uri="{BB962C8B-B14F-4D97-AF65-F5344CB8AC3E}">
        <p14:creationId xmlns:p14="http://schemas.microsoft.com/office/powerpoint/2010/main" val="40024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963749-A304-0F7F-B37E-1F36E34BBE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54" y="926869"/>
            <a:ext cx="2251918" cy="50042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E9A569-1368-62FE-7960-8E75416D44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83" y="926869"/>
            <a:ext cx="2251918" cy="50042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ABD3F2-B3F9-1ED5-8621-B04E137AAA14}"/>
              </a:ext>
            </a:extLst>
          </p:cNvPr>
          <p:cNvSpPr/>
          <p:nvPr/>
        </p:nvSpPr>
        <p:spPr>
          <a:xfrm>
            <a:off x="3641928" y="1550344"/>
            <a:ext cx="516194" cy="38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5976A1-4EC3-0257-9DB7-00E654B3E8AF}"/>
              </a:ext>
            </a:extLst>
          </p:cNvPr>
          <p:cNvSpPr/>
          <p:nvPr/>
        </p:nvSpPr>
        <p:spPr>
          <a:xfrm rot="5400000">
            <a:off x="401897" y="-297576"/>
            <a:ext cx="139700" cy="9016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E2EA82-467A-A239-96E3-54A8D356C790}"/>
              </a:ext>
            </a:extLst>
          </p:cNvPr>
          <p:cNvSpPr txBox="1"/>
          <p:nvPr/>
        </p:nvSpPr>
        <p:spPr>
          <a:xfrm>
            <a:off x="0" y="58281"/>
            <a:ext cx="1219199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200" spc="-300"/>
              <a:t>공유 기능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785252-098C-7115-EA38-4F3E6D813663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17791E-C51E-9BFB-AB5E-F2E59433FCEE}"/>
              </a:ext>
            </a:extLst>
          </p:cNvPr>
          <p:cNvSpPr txBox="1"/>
          <p:nvPr/>
        </p:nvSpPr>
        <p:spPr>
          <a:xfrm>
            <a:off x="20899" y="146555"/>
            <a:ext cx="13249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35655C-A50B-0008-5952-89694AA5267F}"/>
              </a:ext>
            </a:extLst>
          </p:cNvPr>
          <p:cNvSpPr/>
          <p:nvPr/>
        </p:nvSpPr>
        <p:spPr>
          <a:xfrm>
            <a:off x="4653935" y="1548580"/>
            <a:ext cx="1581354" cy="33593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62762E-409E-8385-C5C0-D2872F99E49D}"/>
              </a:ext>
            </a:extLst>
          </p:cNvPr>
          <p:cNvSpPr txBox="1"/>
          <p:nvPr/>
        </p:nvSpPr>
        <p:spPr>
          <a:xfrm>
            <a:off x="4521002" y="2978390"/>
            <a:ext cx="19686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공유 버튼을 클릭 시 사진이 </a:t>
            </a:r>
            <a:r>
              <a:rPr lang="ko-KR" altLang="en-US" sz="1400" b="1" err="1"/>
              <a:t>캡처되어</a:t>
            </a:r>
            <a:r>
              <a:rPr lang="ko-KR" altLang="en-US" sz="1400" b="1"/>
              <a:t> 다른 앱에 공유가 가능 </a:t>
            </a:r>
          </a:p>
        </p:txBody>
      </p:sp>
    </p:spTree>
    <p:extLst>
      <p:ext uri="{BB962C8B-B14F-4D97-AF65-F5344CB8AC3E}">
        <p14:creationId xmlns:p14="http://schemas.microsoft.com/office/powerpoint/2010/main" val="11972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E5976A1-4EC3-0257-9DB7-00E654B3E8AF}"/>
              </a:ext>
            </a:extLst>
          </p:cNvPr>
          <p:cNvSpPr/>
          <p:nvPr/>
        </p:nvSpPr>
        <p:spPr>
          <a:xfrm rot="5400000">
            <a:off x="401897" y="-297576"/>
            <a:ext cx="139700" cy="9016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E2EA82-467A-A239-96E3-54A8D356C790}"/>
              </a:ext>
            </a:extLst>
          </p:cNvPr>
          <p:cNvSpPr txBox="1"/>
          <p:nvPr/>
        </p:nvSpPr>
        <p:spPr>
          <a:xfrm>
            <a:off x="0" y="58281"/>
            <a:ext cx="1219199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spc="-300"/>
              <a:t>DB</a:t>
            </a:r>
            <a:r>
              <a:rPr lang="ko-KR" altLang="en-US" sz="3200" spc="-300"/>
              <a:t> 기능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785252-098C-7115-EA38-4F3E6D813663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17791E-C51E-9BFB-AB5E-F2E59433FCEE}"/>
              </a:ext>
            </a:extLst>
          </p:cNvPr>
          <p:cNvSpPr txBox="1"/>
          <p:nvPr/>
        </p:nvSpPr>
        <p:spPr>
          <a:xfrm>
            <a:off x="20899" y="146555"/>
            <a:ext cx="13249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7F5C4-2D37-8F59-4635-E2C042BBF14C}"/>
              </a:ext>
            </a:extLst>
          </p:cNvPr>
          <p:cNvSpPr txBox="1"/>
          <p:nvPr/>
        </p:nvSpPr>
        <p:spPr>
          <a:xfrm>
            <a:off x="6320672" y="2933053"/>
            <a:ext cx="50758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/>
              <a:t>DB</a:t>
            </a:r>
            <a:r>
              <a:rPr lang="ko-KR" altLang="en-US"/>
              <a:t>기능은 </a:t>
            </a:r>
            <a:r>
              <a:rPr lang="en-US" altLang="ko-KR" sz="1800" kern="100">
                <a:effectLst/>
                <a:latin typeface="맑은 고딕"/>
                <a:ea typeface="맑은 고딕"/>
                <a:cs typeface="Arial"/>
              </a:rPr>
              <a:t>SQLite</a:t>
            </a:r>
            <a:r>
              <a:rPr lang="ko-KR" altLang="ko-KR" sz="1800" kern="100" err="1">
                <a:effectLst/>
                <a:latin typeface="맑은 고딕"/>
                <a:ea typeface="맑은 고딕"/>
                <a:cs typeface="Arial"/>
              </a:rPr>
              <a:t>를</a:t>
            </a:r>
            <a:r>
              <a:rPr lang="ko-KR" altLang="ko-KR" sz="1800" kern="100">
                <a:effectLst/>
                <a:latin typeface="맑은 고딕"/>
                <a:ea typeface="맑은 고딕"/>
                <a:cs typeface="Arial"/>
              </a:rPr>
              <a:t> 사용</a:t>
            </a:r>
            <a:r>
              <a:rPr lang="en-US" altLang="ko-KR" kern="100">
                <a:latin typeface="맑은 고딕"/>
                <a:ea typeface="맑은 고딕"/>
                <a:cs typeface="Arial"/>
              </a:rPr>
              <a:t>. </a:t>
            </a:r>
            <a:r>
              <a:rPr lang="ko-KR" altLang="ko-KR" sz="1800">
                <a:effectLst/>
                <a:ea typeface="맑은 고딕"/>
                <a:cs typeface="Arial"/>
              </a:rPr>
              <a:t>데이터베이스를 </a:t>
            </a:r>
            <a:endParaRPr lang="ko-KR" altLang="ko-KR" kern="100">
              <a:latin typeface="맑은 고딕"/>
              <a:ea typeface="맑은 고딕"/>
              <a:cs typeface="Arial"/>
            </a:endParaRPr>
          </a:p>
          <a:p>
            <a:r>
              <a:rPr lang="ko-KR" altLang="ko-KR" sz="1800">
                <a:effectLst/>
                <a:ea typeface="맑은 고딕"/>
                <a:cs typeface="Arial"/>
              </a:rPr>
              <a:t>통해 </a:t>
            </a:r>
            <a:r>
              <a:rPr lang="ko-KR" altLang="en-US" sz="1800">
                <a:effectLst/>
                <a:ea typeface="맑은 고딕"/>
                <a:cs typeface="Arial"/>
              </a:rPr>
              <a:t>앱의 다양한 </a:t>
            </a:r>
            <a:r>
              <a:rPr lang="ko-KR" altLang="ko-KR" sz="1800">
                <a:effectLst/>
                <a:ea typeface="맑은 고딕"/>
                <a:cs typeface="Arial"/>
              </a:rPr>
              <a:t>데이터를 저장하고</a:t>
            </a:r>
            <a:r>
              <a:rPr lang="en-US" altLang="ko-KR" sz="1800">
                <a:effectLst/>
                <a:ea typeface="맑은 고딕"/>
                <a:cs typeface="Arial"/>
              </a:rPr>
              <a:t>, </a:t>
            </a:r>
            <a:r>
              <a:rPr lang="ko-KR" altLang="ko-KR" sz="1800">
                <a:effectLst/>
                <a:ea typeface="맑은 고딕"/>
                <a:cs typeface="Arial"/>
              </a:rPr>
              <a:t>수정하</a:t>
            </a:r>
            <a:r>
              <a:rPr lang="ko-KR" altLang="en-US" sz="1800">
                <a:effectLst/>
                <a:ea typeface="맑은 고딕"/>
                <a:cs typeface="Arial"/>
              </a:rPr>
              <a:t>여 앱이 최신 데이터를 유지할 수 있도록 기능 구현</a:t>
            </a:r>
            <a:endParaRPr lang="ko-KR" altLang="ko-KR" sz="1800" kern="100">
              <a:effectLst/>
              <a:latin typeface="맑은 고딕"/>
              <a:ea typeface="맑은 고딕"/>
              <a:cs typeface="Arial"/>
            </a:endParaRPr>
          </a:p>
          <a:p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2A6BD-8EEE-007F-D172-5BFE9E76C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90" y="2139693"/>
            <a:ext cx="4658139" cy="257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88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6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76896A-4C59-4A52-A1A4-67B59C09D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7133" y="286846"/>
            <a:ext cx="6297733" cy="357383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6885-A50E-4815-BED9-B9EEB72B5E53}"/>
              </a:ext>
            </a:extLst>
          </p:cNvPr>
          <p:cNvGrpSpPr/>
          <p:nvPr/>
        </p:nvGrpSpPr>
        <p:grpSpPr>
          <a:xfrm>
            <a:off x="4223533" y="3860682"/>
            <a:ext cx="3744936" cy="2215992"/>
            <a:chOff x="4223533" y="2385845"/>
            <a:chExt cx="3744936" cy="2215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4F1840-E85C-484C-B235-CA350F5278BB}"/>
                </a:ext>
              </a:extLst>
            </p:cNvPr>
            <p:cNvSpPr txBox="1"/>
            <p:nvPr/>
          </p:nvSpPr>
          <p:spPr>
            <a:xfrm>
              <a:off x="4223533" y="2385845"/>
              <a:ext cx="374493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PART 3</a:t>
              </a:r>
              <a:endParaRPr lang="ko-KR" altLang="en-US" sz="7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695A92-22B8-40A8-845A-04A046641717}"/>
                </a:ext>
              </a:extLst>
            </p:cNvPr>
            <p:cNvSpPr txBox="1"/>
            <p:nvPr/>
          </p:nvSpPr>
          <p:spPr>
            <a:xfrm>
              <a:off x="4377419" y="3586174"/>
              <a:ext cx="3437159" cy="101566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6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향후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829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E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E9089E-4EBA-4F82-9911-4DD60E263D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6FE334-B5EB-4828-9919-3A82CD274DE9}"/>
              </a:ext>
            </a:extLst>
          </p:cNvPr>
          <p:cNvSpPr txBox="1"/>
          <p:nvPr/>
        </p:nvSpPr>
        <p:spPr>
          <a:xfrm>
            <a:off x="602168" y="891584"/>
            <a:ext cx="2879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CONTENTS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505109-37BC-4620-80BE-E1D953062571}"/>
              </a:ext>
            </a:extLst>
          </p:cNvPr>
          <p:cNvCxnSpPr/>
          <p:nvPr/>
        </p:nvCxnSpPr>
        <p:spPr>
          <a:xfrm>
            <a:off x="602168" y="657923"/>
            <a:ext cx="3687036" cy="0"/>
          </a:xfrm>
          <a:prstGeom prst="line">
            <a:avLst/>
          </a:prstGeom>
          <a:ln w="203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89CD015-181A-497B-8490-4DD2F8A7C992}"/>
              </a:ext>
            </a:extLst>
          </p:cNvPr>
          <p:cNvSpPr txBox="1"/>
          <p:nvPr/>
        </p:nvSpPr>
        <p:spPr>
          <a:xfrm>
            <a:off x="1390244" y="2118732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2D735-E97B-4535-A0FC-73942AB02DAE}"/>
              </a:ext>
            </a:extLst>
          </p:cNvPr>
          <p:cNvSpPr txBox="1"/>
          <p:nvPr/>
        </p:nvSpPr>
        <p:spPr>
          <a:xfrm>
            <a:off x="1356581" y="3222769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46D29-E72E-46C4-B937-8F0635564ADD}"/>
              </a:ext>
            </a:extLst>
          </p:cNvPr>
          <p:cNvSpPr txBox="1"/>
          <p:nvPr/>
        </p:nvSpPr>
        <p:spPr>
          <a:xfrm>
            <a:off x="1354978" y="4326806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3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497165-FBAE-46AD-BF50-3D806C8B2B4E}"/>
              </a:ext>
            </a:extLst>
          </p:cNvPr>
          <p:cNvSpPr txBox="1"/>
          <p:nvPr/>
        </p:nvSpPr>
        <p:spPr>
          <a:xfrm>
            <a:off x="1338146" y="5430843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4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93C70-33A3-4453-85B6-803F040CAD8E}"/>
              </a:ext>
            </a:extLst>
          </p:cNvPr>
          <p:cNvSpPr txBox="1"/>
          <p:nvPr/>
        </p:nvSpPr>
        <p:spPr>
          <a:xfrm>
            <a:off x="2157633" y="2180287"/>
            <a:ext cx="221887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기술/시장 조사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B180C-5F08-4253-B0F2-464DDBA83B96}"/>
              </a:ext>
            </a:extLst>
          </p:cNvPr>
          <p:cNvSpPr txBox="1"/>
          <p:nvPr/>
        </p:nvSpPr>
        <p:spPr>
          <a:xfrm>
            <a:off x="2157633" y="3284043"/>
            <a:ext cx="149752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구현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09444-F8A4-43E8-BAD7-3D9FB3C1B9EE}"/>
              </a:ext>
            </a:extLst>
          </p:cNvPr>
          <p:cNvSpPr txBox="1"/>
          <p:nvPr/>
        </p:nvSpPr>
        <p:spPr>
          <a:xfrm>
            <a:off x="2157633" y="4387799"/>
            <a:ext cx="149752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향후 계획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FB624B-0B47-4957-AFF8-1EAC65519CB3}"/>
              </a:ext>
            </a:extLst>
          </p:cNvPr>
          <p:cNvSpPr txBox="1"/>
          <p:nvPr/>
        </p:nvSpPr>
        <p:spPr>
          <a:xfrm>
            <a:off x="2157633" y="5491555"/>
            <a:ext cx="149752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협업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0B784A-6EB5-4020-959B-130F4F6AAF43}"/>
              </a:ext>
            </a:extLst>
          </p:cNvPr>
          <p:cNvSpPr txBox="1"/>
          <p:nvPr/>
        </p:nvSpPr>
        <p:spPr>
          <a:xfrm>
            <a:off x="10279497" y="6608485"/>
            <a:ext cx="19319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Part 3</a:t>
            </a:r>
            <a:endParaRPr lang="ko-KR" altLang="en-US" sz="11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4538025" y="87036"/>
            <a:ext cx="336342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3200" spc="-300"/>
              <a:t>향후 계획(</a:t>
            </a:r>
            <a:r>
              <a:rPr lang="ko-KR" altLang="en-US" sz="3200" spc="-300" err="1"/>
              <a:t>for</a:t>
            </a:r>
            <a:r>
              <a:rPr lang="ko-KR" altLang="en-US" sz="3200" spc="-300"/>
              <a:t> </a:t>
            </a:r>
            <a:r>
              <a:rPr lang="ko-KR" altLang="en-US" sz="3200" spc="-300" err="1"/>
              <a:t>ver</a:t>
            </a:r>
            <a:r>
              <a:rPr lang="ko-KR" altLang="en-US" sz="3200" spc="-300"/>
              <a:t> 1.1)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62F50B5-6BD7-220D-5918-939A498F8052}"/>
              </a:ext>
            </a:extLst>
          </p:cNvPr>
          <p:cNvSpPr txBox="1"/>
          <p:nvPr/>
        </p:nvSpPr>
        <p:spPr>
          <a:xfrm>
            <a:off x="579783" y="1043609"/>
            <a:ext cx="10817086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(</a:t>
            </a:r>
            <a:r>
              <a:rPr lang="ko-KR" altLang="en-US"/>
              <a:t>헬스</a:t>
            </a:r>
            <a:r>
              <a:rPr lang="en-US"/>
              <a:t> </a:t>
            </a:r>
            <a:r>
              <a:rPr lang="ko-KR" altLang="en-US"/>
              <a:t>케어</a:t>
            </a:r>
            <a:r>
              <a:rPr lang="en-US" altLang="ko-KR"/>
              <a:t> </a:t>
            </a:r>
            <a:r>
              <a:rPr lang="en-US" altLang="ko-KR" err="1"/>
              <a:t>시장이</a:t>
            </a:r>
            <a:r>
              <a:rPr lang="en-US" altLang="ko-KR"/>
              <a:t> </a:t>
            </a:r>
            <a:r>
              <a:rPr lang="en-US" altLang="ko-KR" err="1"/>
              <a:t>증가함에</a:t>
            </a:r>
            <a:r>
              <a:rPr lang="en-US" altLang="ko-KR"/>
              <a:t> </a:t>
            </a:r>
            <a:r>
              <a:rPr lang="en-US" altLang="ko-KR" err="1"/>
              <a:t>따라</a:t>
            </a:r>
            <a:r>
              <a:rPr lang="en-US" altLang="ko-KR"/>
              <a:t>) </a:t>
            </a:r>
            <a:r>
              <a:rPr lang="en-US" altLang="ko-KR" err="1"/>
              <a:t>외국어</a:t>
            </a:r>
            <a:r>
              <a:rPr lang="ko-KR" altLang="en-US"/>
              <a:t> 지원</a:t>
            </a:r>
            <a:endParaRPr lang="en-US" altLang="ko-KR"/>
          </a:p>
          <a:p>
            <a:endParaRPr lang="en-US" altLang="ko-KR"/>
          </a:p>
          <a:p>
            <a:pPr marL="285750" indent="-285750">
              <a:buFont typeface="Arial"/>
              <a:buChar char="•"/>
            </a:pPr>
            <a:r>
              <a:rPr lang="en-US" altLang="ko-KR" err="1"/>
              <a:t>사용자의</a:t>
            </a:r>
            <a:r>
              <a:rPr lang="en-US" altLang="ko-KR"/>
              <a:t> </a:t>
            </a:r>
            <a:r>
              <a:rPr lang="en-US" altLang="ko-KR" err="1"/>
              <a:t>러닝</a:t>
            </a:r>
            <a:r>
              <a:rPr lang="en-US" altLang="ko-KR"/>
              <a:t> </a:t>
            </a:r>
            <a:r>
              <a:rPr lang="en-US" altLang="ko-KR" err="1"/>
              <a:t>동선을</a:t>
            </a:r>
            <a:r>
              <a:rPr lang="en-US" altLang="ko-KR"/>
              <a:t> </a:t>
            </a:r>
            <a:r>
              <a:rPr lang="en-US" altLang="ko-KR" err="1"/>
              <a:t>시각화하는</a:t>
            </a:r>
            <a:r>
              <a:rPr lang="en-US" altLang="ko-KR"/>
              <a:t> </a:t>
            </a:r>
            <a:r>
              <a:rPr lang="en-US" altLang="ko-KR" err="1"/>
              <a:t>기능을</a:t>
            </a:r>
            <a:r>
              <a:rPr lang="en-US" altLang="ko-KR"/>
              <a:t> </a:t>
            </a:r>
            <a:r>
              <a:rPr lang="en-US" altLang="ko-KR" err="1"/>
              <a:t>추가할</a:t>
            </a:r>
            <a:r>
              <a:rPr lang="en-US" altLang="ko-KR"/>
              <a:t> </a:t>
            </a:r>
            <a:r>
              <a:rPr lang="en-US" altLang="ko-KR" err="1"/>
              <a:t>예정</a:t>
            </a:r>
            <a:endParaRPr lang="en-US" altLang="ko-KR"/>
          </a:p>
          <a:p>
            <a:pPr marL="285750" indent="-285750">
              <a:buFont typeface="Arial"/>
              <a:buChar char="•"/>
            </a:pPr>
            <a:endParaRPr lang="en-US" altLang="ko-KR"/>
          </a:p>
          <a:p>
            <a:pPr marL="285750" indent="-285750">
              <a:buFont typeface="Arial"/>
              <a:buChar char="•"/>
            </a:pPr>
            <a:r>
              <a:rPr lang="en-US" altLang="ko-KR" err="1"/>
              <a:t>멀티</a:t>
            </a:r>
            <a:r>
              <a:rPr lang="en-US" altLang="ko-KR"/>
              <a:t> </a:t>
            </a:r>
            <a:r>
              <a:rPr lang="en-US" altLang="ko-KR" err="1"/>
              <a:t>기능을</a:t>
            </a:r>
            <a:r>
              <a:rPr lang="en-US" altLang="ko-KR"/>
              <a:t> </a:t>
            </a:r>
            <a:r>
              <a:rPr lang="en-US" altLang="ko-KR" err="1"/>
              <a:t>추가하여</a:t>
            </a:r>
            <a:r>
              <a:rPr lang="en-US" altLang="ko-KR"/>
              <a:t>, </a:t>
            </a:r>
            <a:r>
              <a:rPr lang="en-US" altLang="ko-KR" err="1"/>
              <a:t>앱을</a:t>
            </a:r>
            <a:r>
              <a:rPr lang="en-US" altLang="ko-KR"/>
              <a:t> </a:t>
            </a:r>
            <a:r>
              <a:rPr lang="en-US" altLang="ko-KR" err="1"/>
              <a:t>사용하는</a:t>
            </a:r>
            <a:r>
              <a:rPr lang="en-US" altLang="ko-KR"/>
              <a:t> </a:t>
            </a:r>
            <a:r>
              <a:rPr lang="en-US" altLang="ko-KR" err="1"/>
              <a:t>타인과</a:t>
            </a:r>
            <a:r>
              <a:rPr lang="en-US" altLang="ko-KR"/>
              <a:t> </a:t>
            </a:r>
            <a:r>
              <a:rPr lang="en-US" altLang="ko-KR" err="1"/>
              <a:t>함께</a:t>
            </a:r>
            <a:r>
              <a:rPr lang="en-US" altLang="ko-KR"/>
              <a:t> </a:t>
            </a:r>
            <a:r>
              <a:rPr lang="en-US" altLang="ko-KR" err="1"/>
              <a:t>공동</a:t>
            </a:r>
            <a:r>
              <a:rPr lang="en-US" altLang="ko-KR"/>
              <a:t> </a:t>
            </a:r>
            <a:r>
              <a:rPr lang="en-US" altLang="ko-KR" err="1"/>
              <a:t>목표를</a:t>
            </a:r>
            <a:r>
              <a:rPr lang="en-US" altLang="ko-KR"/>
              <a:t> </a:t>
            </a:r>
            <a:r>
              <a:rPr lang="en-US" altLang="ko-KR" err="1"/>
              <a:t>같이</a:t>
            </a:r>
            <a:r>
              <a:rPr lang="en-US" altLang="ko-KR"/>
              <a:t> </a:t>
            </a:r>
            <a:r>
              <a:rPr lang="en-US" altLang="ko-KR" err="1"/>
              <a:t>성취할</a:t>
            </a:r>
            <a:r>
              <a:rPr lang="en-US" altLang="ko-KR"/>
              <a:t> 수 </a:t>
            </a:r>
            <a:r>
              <a:rPr lang="en-US" altLang="ko-KR" err="1"/>
              <a:t>있도록</a:t>
            </a:r>
            <a:r>
              <a:rPr lang="en-US" altLang="ko-KR"/>
              <a:t> </a:t>
            </a:r>
            <a:r>
              <a:rPr lang="en-US" altLang="ko-KR" err="1"/>
              <a:t>구현</a:t>
            </a:r>
            <a:r>
              <a:rPr lang="en-US" altLang="ko-KR"/>
              <a:t> </a:t>
            </a:r>
            <a:r>
              <a:rPr lang="en-US" altLang="ko-KR" err="1"/>
              <a:t>예정</a:t>
            </a:r>
            <a:endParaRPr lang="en-US" altLang="ko-KR"/>
          </a:p>
          <a:p>
            <a:pPr marL="285750" indent="-285750">
              <a:buFont typeface="Arial"/>
              <a:buChar char="•"/>
            </a:pPr>
            <a:endParaRPr lang="en-US" altLang="ko-KR"/>
          </a:p>
          <a:p>
            <a:pPr marL="285750" indent="-285750">
              <a:buFont typeface="Arial"/>
              <a:buChar char="•"/>
            </a:pPr>
            <a:r>
              <a:rPr lang="en-US" altLang="ko-KR" err="1"/>
              <a:t>광고</a:t>
            </a:r>
            <a:r>
              <a:rPr lang="en-US" altLang="ko-KR"/>
              <a:t> </a:t>
            </a:r>
            <a:r>
              <a:rPr lang="en-US" altLang="ko-KR" err="1"/>
              <a:t>기능을</a:t>
            </a:r>
            <a:r>
              <a:rPr lang="en-US" altLang="ko-KR"/>
              <a:t> </a:t>
            </a:r>
            <a:r>
              <a:rPr lang="en-US" altLang="ko-KR" err="1"/>
              <a:t>넣어서</a:t>
            </a:r>
            <a:r>
              <a:rPr lang="en-US" altLang="ko-KR"/>
              <a:t>, </a:t>
            </a:r>
            <a:r>
              <a:rPr lang="en-US" altLang="ko-KR" err="1"/>
              <a:t>캐시</a:t>
            </a:r>
            <a:r>
              <a:rPr lang="en-US" altLang="ko-KR"/>
              <a:t>(cash)</a:t>
            </a:r>
            <a:r>
              <a:rPr lang="en-US" altLang="ko-KR" err="1"/>
              <a:t>워크</a:t>
            </a:r>
            <a:r>
              <a:rPr lang="en-US" altLang="ko-KR"/>
              <a:t> </a:t>
            </a:r>
            <a:r>
              <a:rPr lang="en-US" altLang="ko-KR" err="1"/>
              <a:t>기능을</a:t>
            </a:r>
            <a:r>
              <a:rPr lang="en-US" altLang="ko-KR"/>
              <a:t>  </a:t>
            </a:r>
            <a:r>
              <a:rPr lang="en-US" altLang="ko-KR" err="1"/>
              <a:t>추가할</a:t>
            </a:r>
            <a:r>
              <a:rPr lang="en-US" altLang="ko-KR"/>
              <a:t> </a:t>
            </a:r>
            <a:r>
              <a:rPr lang="en-US" altLang="ko-KR" err="1"/>
              <a:t>예정</a:t>
            </a:r>
            <a:endParaRPr lang="en-US" altLang="ko-KR"/>
          </a:p>
          <a:p>
            <a:pPr marL="285750" indent="-285750">
              <a:buFont typeface="Arial"/>
              <a:buChar char="•"/>
            </a:pPr>
            <a:endParaRPr lang="en-US" altLang="ko-KR"/>
          </a:p>
          <a:p>
            <a:pPr marL="285750" indent="-285750">
              <a:buFont typeface="Arial"/>
              <a:buChar char="•"/>
            </a:pPr>
            <a:endParaRPr lang="en-US" altLang="ko-KR"/>
          </a:p>
          <a:p>
            <a:pPr marL="285750" indent="-285750">
              <a:buFont typeface="Arial"/>
              <a:buChar char="•"/>
            </a:pPr>
            <a:endParaRPr lang="en-US" altLang="ko-KR"/>
          </a:p>
          <a:p>
            <a:pPr marL="285750" indent="-285750">
              <a:buFont typeface="Arial"/>
              <a:buChar char="•"/>
            </a:pPr>
            <a:endParaRPr lang="en-US" altLang="ko-KR"/>
          </a:p>
          <a:p>
            <a:pPr marL="285750" indent="-285750">
              <a:buFont typeface="Arial"/>
              <a:buChar char="•"/>
            </a:pPr>
            <a:endParaRPr lang="en-US" altLang="ko-KR"/>
          </a:p>
          <a:p>
            <a:pPr marL="285750" indent="-285750">
              <a:buFont typeface="Arial"/>
              <a:buChar char="•"/>
            </a:pPr>
            <a:endParaRPr lang="en-US" altLang="ko-KR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94F21B3-EF36-AD2D-2BFD-EE162FDB7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79" y="3211903"/>
            <a:ext cx="2745895" cy="3439064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C13CB60-DDFE-F6AE-D487-69436BC26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343" y="3304693"/>
            <a:ext cx="4957313" cy="3267858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BCA9A5C2-153E-2B48-1925-E62AC8B50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495" y="2755162"/>
            <a:ext cx="4080294" cy="38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3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51C49FA-FEC4-4B66-A406-750A66B69B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E90408-0BD8-4AE0-93B5-77808DE35461}"/>
              </a:ext>
            </a:extLst>
          </p:cNvPr>
          <p:cNvSpPr txBox="1"/>
          <p:nvPr/>
        </p:nvSpPr>
        <p:spPr>
          <a:xfrm>
            <a:off x="680224" y="5410563"/>
            <a:ext cx="218200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spc="-300">
                <a:solidFill>
                  <a:schemeClr val="bg1"/>
                </a:solidFill>
              </a:rPr>
              <a:t>협업 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1C12FA-7ADB-62FE-2D19-56B26F6EB5B7}"/>
              </a:ext>
            </a:extLst>
          </p:cNvPr>
          <p:cNvSpPr txBox="1"/>
          <p:nvPr/>
        </p:nvSpPr>
        <p:spPr>
          <a:xfrm>
            <a:off x="984956" y="4738511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404040"/>
                </a:solidFill>
                <a:latin typeface="Montserrat Black"/>
              </a:rPr>
              <a:t>PART 4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88999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Part 4</a:t>
            </a:r>
            <a:endParaRPr lang="ko-KR" altLang="en-US" sz="11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-14865" y="58281"/>
            <a:ext cx="12206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300"/>
              <a:t>팀원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6394B3-D46F-52FD-9020-FCD4A980B94E}"/>
              </a:ext>
            </a:extLst>
          </p:cNvPr>
          <p:cNvGrpSpPr/>
          <p:nvPr/>
        </p:nvGrpSpPr>
        <p:grpSpPr>
          <a:xfrm>
            <a:off x="413389" y="2821310"/>
            <a:ext cx="11114189" cy="2455486"/>
            <a:chOff x="433660" y="2821310"/>
            <a:chExt cx="11114189" cy="24554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DC7BA8-9A5C-9C7F-BB8F-741B4FCA8CF2}"/>
                </a:ext>
              </a:extLst>
            </p:cNvPr>
            <p:cNvSpPr txBox="1"/>
            <p:nvPr/>
          </p:nvSpPr>
          <p:spPr>
            <a:xfrm>
              <a:off x="2665497" y="2821311"/>
              <a:ext cx="251132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1219170"/>
              <a:endParaRPr lang="ko-KR" altLang="en-US" sz="2400" b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9FBF73-4C02-54C3-EBB9-3AFE6933B9FF}"/>
                </a:ext>
              </a:extLst>
            </p:cNvPr>
            <p:cNvSpPr txBox="1"/>
            <p:nvPr/>
          </p:nvSpPr>
          <p:spPr>
            <a:xfrm>
              <a:off x="7051531" y="2875444"/>
              <a:ext cx="26863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1219170"/>
              <a:endParaRPr lang="ko-KR" altLang="en-US" sz="2400" b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317AF-6F5C-E73E-343F-C567E8ABA860}"/>
                </a:ext>
              </a:extLst>
            </p:cNvPr>
            <p:cNvSpPr txBox="1"/>
            <p:nvPr/>
          </p:nvSpPr>
          <p:spPr>
            <a:xfrm>
              <a:off x="679766" y="4755950"/>
              <a:ext cx="2009255" cy="50276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 defTabSz="1219170"/>
              <a:r>
                <a:rPr lang="ko-KR" altLang="en-US" sz="2650" b="1">
                  <a:latin typeface="Noto Sans KR" panose="020B0500000000000000" pitchFamily="34" charset="-127"/>
                  <a:ea typeface="Noto Sans KR"/>
                  <a:cs typeface="Arial"/>
                </a:rPr>
                <a:t>김기훈</a:t>
              </a:r>
              <a:endParaRPr lang="ko-KR" altLang="en-US" sz="2667" b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94773-1250-A0C7-7B18-B6EA7E514039}"/>
                </a:ext>
              </a:extLst>
            </p:cNvPr>
            <p:cNvSpPr txBox="1"/>
            <p:nvPr/>
          </p:nvSpPr>
          <p:spPr>
            <a:xfrm>
              <a:off x="2916531" y="4758735"/>
              <a:ext cx="2009255" cy="5027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1219170"/>
              <a:endParaRPr lang="ko-KR" altLang="en-US" sz="2667" b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E23E2F-6C50-A86E-F9BD-AF03056D26A7}"/>
                </a:ext>
              </a:extLst>
            </p:cNvPr>
            <p:cNvSpPr txBox="1"/>
            <p:nvPr/>
          </p:nvSpPr>
          <p:spPr>
            <a:xfrm>
              <a:off x="2703785" y="4749379"/>
              <a:ext cx="2406124" cy="5001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 defTabSz="1219170"/>
              <a:r>
                <a:rPr lang="ko-KR" altLang="en-US" sz="2650" b="1">
                  <a:latin typeface="Noto Sans KR" panose="020B0500000000000000" pitchFamily="34" charset="-127"/>
                  <a:ea typeface="Noto Sans KR"/>
                  <a:cs typeface="Arial"/>
                </a:rPr>
                <a:t>신진철</a:t>
              </a:r>
              <a:endParaRPr lang="ko-KR" altLang="en-US" sz="2650" b="1"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059C7B-BBD8-C359-33DE-5DFD6CB22E7B}"/>
                </a:ext>
              </a:extLst>
            </p:cNvPr>
            <p:cNvSpPr txBox="1"/>
            <p:nvPr/>
          </p:nvSpPr>
          <p:spPr>
            <a:xfrm>
              <a:off x="7390062" y="4754043"/>
              <a:ext cx="2009255" cy="5027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1219170"/>
              <a:endParaRPr lang="ko-KR" altLang="en-US" sz="2667" b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BE6B52-7C36-E27A-E29D-03285ABD3A15}"/>
                </a:ext>
              </a:extLst>
            </p:cNvPr>
            <p:cNvSpPr txBox="1"/>
            <p:nvPr/>
          </p:nvSpPr>
          <p:spPr>
            <a:xfrm>
              <a:off x="9538594" y="4774030"/>
              <a:ext cx="2009255" cy="5027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1219170"/>
              <a:endParaRPr lang="ko-KR" altLang="en-US" sz="2667" b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9FA0E7-64EF-17ED-E569-6FD1C931DADC}"/>
                </a:ext>
              </a:extLst>
            </p:cNvPr>
            <p:cNvSpPr txBox="1"/>
            <p:nvPr/>
          </p:nvSpPr>
          <p:spPr>
            <a:xfrm>
              <a:off x="2875257" y="3019218"/>
              <a:ext cx="251132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 defTabSz="1219170"/>
              <a:r>
                <a:rPr lang="ko-KR" altLang="en-US" sz="2400" b="1">
                  <a:latin typeface="Noto Sans KR" panose="020B0500000000000000" pitchFamily="34" charset="-127"/>
                  <a:ea typeface="Noto Sans KR"/>
                  <a:cs typeface="Arial"/>
                </a:rPr>
                <a:t>개발자</a:t>
              </a:r>
              <a:endParaRPr lang="ko-KR" altLang="en-US" sz="2400" b="1"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4926E4E-E400-B396-C100-176A40F59B2D}"/>
                </a:ext>
              </a:extLst>
            </p:cNvPr>
            <p:cNvGrpSpPr/>
            <p:nvPr/>
          </p:nvGrpSpPr>
          <p:grpSpPr>
            <a:xfrm>
              <a:off x="1184186" y="3461992"/>
              <a:ext cx="9823633" cy="1042981"/>
              <a:chOff x="463927" y="3461992"/>
              <a:chExt cx="10861331" cy="1153155"/>
            </a:xfrm>
          </p:grpSpPr>
          <p:sp>
            <p:nvSpPr>
              <p:cNvPr id="19" name="Oval 4">
                <a:extLst>
                  <a:ext uri="{FF2B5EF4-FFF2-40B4-BE49-F238E27FC236}">
                    <a16:creationId xmlns:a16="http://schemas.microsoft.com/office/drawing/2014/main" id="{FF70DAAA-CB2E-465F-42AA-360D8B58623B}"/>
                  </a:ext>
                </a:extLst>
              </p:cNvPr>
              <p:cNvSpPr/>
              <p:nvPr/>
            </p:nvSpPr>
            <p:spPr>
              <a:xfrm>
                <a:off x="463927" y="3461992"/>
                <a:ext cx="1100799" cy="1143523"/>
              </a:xfrm>
              <a:prstGeom prst="ellipse">
                <a:avLst/>
              </a:prstGeom>
              <a:noFill/>
              <a:ln w="635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0" name="Oval 5">
                <a:extLst>
                  <a:ext uri="{FF2B5EF4-FFF2-40B4-BE49-F238E27FC236}">
                    <a16:creationId xmlns:a16="http://schemas.microsoft.com/office/drawing/2014/main" id="{DF704521-F8D5-C966-D0C0-785C5472DC28}"/>
                  </a:ext>
                </a:extLst>
              </p:cNvPr>
              <p:cNvSpPr/>
              <p:nvPr/>
            </p:nvSpPr>
            <p:spPr>
              <a:xfrm>
                <a:off x="2932261" y="3461992"/>
                <a:ext cx="1100799" cy="1143523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2" name="Oval 7">
                <a:extLst>
                  <a:ext uri="{FF2B5EF4-FFF2-40B4-BE49-F238E27FC236}">
                    <a16:creationId xmlns:a16="http://schemas.microsoft.com/office/drawing/2014/main" id="{37FEF967-FA98-73B0-555C-4FD621513103}"/>
                  </a:ext>
                </a:extLst>
              </p:cNvPr>
              <p:cNvSpPr/>
              <p:nvPr/>
            </p:nvSpPr>
            <p:spPr>
              <a:xfrm>
                <a:off x="7868926" y="3461992"/>
                <a:ext cx="1100799" cy="1143523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3" name="Rectangle 28">
                <a:extLst>
                  <a:ext uri="{FF2B5EF4-FFF2-40B4-BE49-F238E27FC236}">
                    <a16:creationId xmlns:a16="http://schemas.microsoft.com/office/drawing/2014/main" id="{E3D50DC8-2A0C-01B1-A095-BDDB834BA066}"/>
                  </a:ext>
                </a:extLst>
              </p:cNvPr>
              <p:cNvSpPr/>
              <p:nvPr/>
            </p:nvSpPr>
            <p:spPr>
              <a:xfrm>
                <a:off x="1539683" y="3812732"/>
                <a:ext cx="1404240" cy="442043"/>
              </a:xfrm>
              <a:custGeom>
                <a:avLst/>
                <a:gdLst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8000" h="360000">
                    <a:moveTo>
                      <a:pt x="0" y="0"/>
                    </a:moveTo>
                    <a:cubicBezTo>
                      <a:pt x="568995" y="98854"/>
                      <a:pt x="608413" y="81203"/>
                      <a:pt x="1188000" y="0"/>
                    </a:cubicBezTo>
                    <a:lnTo>
                      <a:pt x="1188000" y="360000"/>
                    </a:lnTo>
                    <a:cubicBezTo>
                      <a:pt x="608414" y="268206"/>
                      <a:pt x="576056" y="268206"/>
                      <a:pt x="0" y="36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4" name="Rectangle 28">
                <a:extLst>
                  <a:ext uri="{FF2B5EF4-FFF2-40B4-BE49-F238E27FC236}">
                    <a16:creationId xmlns:a16="http://schemas.microsoft.com/office/drawing/2014/main" id="{369C6FF6-A816-F75A-FF3B-CB80DC4921D5}"/>
                  </a:ext>
                </a:extLst>
              </p:cNvPr>
              <p:cNvSpPr/>
              <p:nvPr/>
            </p:nvSpPr>
            <p:spPr>
              <a:xfrm>
                <a:off x="4033059" y="3812732"/>
                <a:ext cx="1404240" cy="442043"/>
              </a:xfrm>
              <a:custGeom>
                <a:avLst/>
                <a:gdLst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8000" h="360000">
                    <a:moveTo>
                      <a:pt x="0" y="0"/>
                    </a:moveTo>
                    <a:cubicBezTo>
                      <a:pt x="568995" y="98854"/>
                      <a:pt x="608413" y="81203"/>
                      <a:pt x="1188000" y="0"/>
                    </a:cubicBezTo>
                    <a:lnTo>
                      <a:pt x="1188000" y="360000"/>
                    </a:lnTo>
                    <a:cubicBezTo>
                      <a:pt x="608414" y="268206"/>
                      <a:pt x="576056" y="268206"/>
                      <a:pt x="0" y="36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5" name="Rectangle 28">
                <a:extLst>
                  <a:ext uri="{FF2B5EF4-FFF2-40B4-BE49-F238E27FC236}">
                    <a16:creationId xmlns:a16="http://schemas.microsoft.com/office/drawing/2014/main" id="{94C950C5-6719-A868-4E6E-16A0A841072A}"/>
                  </a:ext>
                </a:extLst>
              </p:cNvPr>
              <p:cNvSpPr/>
              <p:nvPr/>
            </p:nvSpPr>
            <p:spPr>
              <a:xfrm>
                <a:off x="6498239" y="3812732"/>
                <a:ext cx="1404240" cy="442043"/>
              </a:xfrm>
              <a:custGeom>
                <a:avLst/>
                <a:gdLst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8000" h="360000">
                    <a:moveTo>
                      <a:pt x="0" y="0"/>
                    </a:moveTo>
                    <a:cubicBezTo>
                      <a:pt x="568995" y="98854"/>
                      <a:pt x="608413" y="81203"/>
                      <a:pt x="1188000" y="0"/>
                    </a:cubicBezTo>
                    <a:lnTo>
                      <a:pt x="1188000" y="360000"/>
                    </a:lnTo>
                    <a:cubicBezTo>
                      <a:pt x="608414" y="268206"/>
                      <a:pt x="576056" y="268206"/>
                      <a:pt x="0" y="36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31" name="Rectangle 28">
                <a:extLst>
                  <a:ext uri="{FF2B5EF4-FFF2-40B4-BE49-F238E27FC236}">
                    <a16:creationId xmlns:a16="http://schemas.microsoft.com/office/drawing/2014/main" id="{3BA7A0E9-F0B2-6306-E5CA-FBC9DC4119DB}"/>
                  </a:ext>
                </a:extLst>
              </p:cNvPr>
              <p:cNvSpPr/>
              <p:nvPr/>
            </p:nvSpPr>
            <p:spPr>
              <a:xfrm>
                <a:off x="8933020" y="3822364"/>
                <a:ext cx="1404240" cy="442043"/>
              </a:xfrm>
              <a:custGeom>
                <a:avLst/>
                <a:gdLst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  <a:gd name="connsiteX0" fmla="*/ 0 w 1188000"/>
                  <a:gd name="connsiteY0" fmla="*/ 0 h 360000"/>
                  <a:gd name="connsiteX1" fmla="*/ 1188000 w 1188000"/>
                  <a:gd name="connsiteY1" fmla="*/ 0 h 360000"/>
                  <a:gd name="connsiteX2" fmla="*/ 1188000 w 1188000"/>
                  <a:gd name="connsiteY2" fmla="*/ 360000 h 360000"/>
                  <a:gd name="connsiteX3" fmla="*/ 0 w 1188000"/>
                  <a:gd name="connsiteY3" fmla="*/ 360000 h 360000"/>
                  <a:gd name="connsiteX4" fmla="*/ 0 w 1188000"/>
                  <a:gd name="connsiteY4" fmla="*/ 0 h 3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8000" h="360000">
                    <a:moveTo>
                      <a:pt x="0" y="0"/>
                    </a:moveTo>
                    <a:cubicBezTo>
                      <a:pt x="568995" y="98854"/>
                      <a:pt x="608413" y="81203"/>
                      <a:pt x="1188000" y="0"/>
                    </a:cubicBezTo>
                    <a:lnTo>
                      <a:pt x="1188000" y="360000"/>
                    </a:lnTo>
                    <a:cubicBezTo>
                      <a:pt x="608414" y="268206"/>
                      <a:pt x="576056" y="268206"/>
                      <a:pt x="0" y="36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32" name="Oval 6">
                <a:extLst>
                  <a:ext uri="{FF2B5EF4-FFF2-40B4-BE49-F238E27FC236}">
                    <a16:creationId xmlns:a16="http://schemas.microsoft.com/office/drawing/2014/main" id="{C19358C0-B9B6-3E3A-D408-8541D26538E7}"/>
                  </a:ext>
                </a:extLst>
              </p:cNvPr>
              <p:cNvSpPr/>
              <p:nvPr/>
            </p:nvSpPr>
            <p:spPr>
              <a:xfrm>
                <a:off x="10224459" y="3471624"/>
                <a:ext cx="1100799" cy="1143523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3677D3-90CA-CA61-516B-E73A8300BA9C}"/>
                </a:ext>
              </a:extLst>
            </p:cNvPr>
            <p:cNvSpPr txBox="1"/>
            <p:nvPr/>
          </p:nvSpPr>
          <p:spPr>
            <a:xfrm>
              <a:off x="433660" y="2821310"/>
              <a:ext cx="251132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1219170"/>
              <a:r>
                <a:rPr lang="en-US" altLang="ko-KR" sz="2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Arial" pitchFamily="34" charset="0"/>
                </a:rPr>
                <a:t>PM</a:t>
              </a:r>
              <a:endParaRPr lang="ko-KR" altLang="en-US" sz="2400" b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endParaRPr>
            </a:p>
          </p:txBody>
        </p:sp>
      </p:grpSp>
      <p:pic>
        <p:nvPicPr>
          <p:cNvPr id="37" name="Picture 37">
            <a:extLst>
              <a:ext uri="{FF2B5EF4-FFF2-40B4-BE49-F238E27FC236}">
                <a16:creationId xmlns:a16="http://schemas.microsoft.com/office/drawing/2014/main" id="{C5C7F802-2272-6A70-3DB7-1993954D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664" y="3480758"/>
            <a:ext cx="1017918" cy="10035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E137CC-564C-349D-5294-D3F335E5E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305" y="3480757"/>
            <a:ext cx="1017918" cy="10035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E5694A1-7770-228A-0B14-80092D9CF926}"/>
              </a:ext>
            </a:extLst>
          </p:cNvPr>
          <p:cNvSpPr txBox="1"/>
          <p:nvPr/>
        </p:nvSpPr>
        <p:spPr>
          <a:xfrm>
            <a:off x="7077235" y="4743628"/>
            <a:ext cx="2406124" cy="50013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 defTabSz="1219170"/>
            <a:r>
              <a:rPr lang="ko-KR" altLang="en-US" sz="2650" b="1" err="1">
                <a:latin typeface="Noto Sans KR" panose="020B0500000000000000" pitchFamily="34" charset="-127"/>
                <a:ea typeface="Noto Sans KR"/>
                <a:cs typeface="Arial"/>
              </a:rPr>
              <a:t>심현윤</a:t>
            </a:r>
            <a:endParaRPr lang="ko-KR" altLang="en-US" sz="2650" b="1" err="1">
              <a:latin typeface="Noto Sans KR" panose="020B0500000000000000" pitchFamily="34" charset="-127"/>
              <a:ea typeface="Noto Sans KR" panose="020B0500000000000000" pitchFamily="34" charset="-127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27B418-AB5C-2C68-0AE6-1CC9D30B0F0A}"/>
              </a:ext>
            </a:extLst>
          </p:cNvPr>
          <p:cNvSpPr txBox="1"/>
          <p:nvPr/>
        </p:nvSpPr>
        <p:spPr>
          <a:xfrm>
            <a:off x="7075483" y="2971727"/>
            <a:ext cx="251132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 defTabSz="1219170"/>
            <a:r>
              <a:rPr lang="ko-KR" altLang="en-US" sz="2400" b="1">
                <a:latin typeface="Noto Sans KR" panose="020B0500000000000000" pitchFamily="34" charset="-127"/>
                <a:ea typeface="Noto Sans KR"/>
                <a:cs typeface="Arial"/>
              </a:rPr>
              <a:t>개발자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619C87-A723-7BBD-067A-317CF2608BF0}"/>
              </a:ext>
            </a:extLst>
          </p:cNvPr>
          <p:cNvSpPr txBox="1"/>
          <p:nvPr/>
        </p:nvSpPr>
        <p:spPr>
          <a:xfrm>
            <a:off x="9175273" y="2826561"/>
            <a:ext cx="251132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 defTabSz="1219170"/>
            <a:r>
              <a:rPr lang="ko-KR" altLang="en-US" sz="2400" b="1">
                <a:latin typeface="Noto Sans KR" panose="020B0500000000000000" pitchFamily="34" charset="-127"/>
                <a:ea typeface="Noto Sans KR"/>
                <a:cs typeface="Arial"/>
              </a:rPr>
              <a:t>UI 기획자</a:t>
            </a:r>
            <a:endParaRPr lang="ko-KR" altLang="en-US" sz="2400" b="1">
              <a:latin typeface="Noto Sans KR" panose="020B0500000000000000" pitchFamily="34" charset="-127"/>
              <a:ea typeface="Noto Sans KR" panose="020B0500000000000000" pitchFamily="34" charset="-127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B2D972-5C04-7B72-7B49-0BC8FF7A1953}"/>
              </a:ext>
            </a:extLst>
          </p:cNvPr>
          <p:cNvSpPr txBox="1"/>
          <p:nvPr/>
        </p:nvSpPr>
        <p:spPr>
          <a:xfrm>
            <a:off x="9334480" y="4743627"/>
            <a:ext cx="2406124" cy="50013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 defTabSz="1219170"/>
            <a:r>
              <a:rPr lang="ko-KR" altLang="en-US" sz="2650" b="1">
                <a:latin typeface="Noto Sans KR" panose="020B0500000000000000" pitchFamily="34" charset="-127"/>
                <a:ea typeface="Noto Sans KR"/>
                <a:cs typeface="Arial"/>
              </a:rPr>
              <a:t>이소정</a:t>
            </a:r>
            <a:endParaRPr lang="ko-KR" altLang="en-US" sz="2650" b="1">
              <a:latin typeface="Noto Sans KR" panose="020B0500000000000000" pitchFamily="34" charset="-127"/>
              <a:ea typeface="Noto Sans KR" panose="020B0500000000000000" pitchFamily="34" charset="-127"/>
              <a:cs typeface="Arial" pitchFamily="34" charset="0"/>
            </a:endParaRPr>
          </a:p>
        </p:txBody>
      </p:sp>
      <p:pic>
        <p:nvPicPr>
          <p:cNvPr id="46" name="Picture 46">
            <a:extLst>
              <a:ext uri="{FF2B5EF4-FFF2-40B4-BE49-F238E27FC236}">
                <a16:creationId xmlns:a16="http://schemas.microsoft.com/office/drawing/2014/main" id="{53A36DF4-5943-E676-4044-3E6966414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1532" y="3610154"/>
            <a:ext cx="773502" cy="744748"/>
          </a:xfrm>
          <a:prstGeom prst="rect">
            <a:avLst/>
          </a:prstGeom>
        </p:spPr>
      </p:pic>
      <p:pic>
        <p:nvPicPr>
          <p:cNvPr id="49" name="Picture 49">
            <a:extLst>
              <a:ext uri="{FF2B5EF4-FFF2-40B4-BE49-F238E27FC236}">
                <a16:creationId xmlns:a16="http://schemas.microsoft.com/office/drawing/2014/main" id="{C7C87065-F70F-E586-3521-189DEE199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343" y="3613923"/>
            <a:ext cx="672861" cy="780345"/>
          </a:xfrm>
          <a:prstGeom prst="rect">
            <a:avLst/>
          </a:prstGeom>
        </p:spPr>
      </p:pic>
      <p:sp>
        <p:nvSpPr>
          <p:cNvPr id="53" name="Cloud 52">
            <a:extLst>
              <a:ext uri="{FF2B5EF4-FFF2-40B4-BE49-F238E27FC236}">
                <a16:creationId xmlns:a16="http://schemas.microsoft.com/office/drawing/2014/main" id="{66D08FE2-E359-9713-9818-EB4EE1125497}"/>
              </a:ext>
            </a:extLst>
          </p:cNvPr>
          <p:cNvSpPr/>
          <p:nvPr/>
        </p:nvSpPr>
        <p:spPr>
          <a:xfrm>
            <a:off x="5358581" y="3318387"/>
            <a:ext cx="1462548" cy="1327354"/>
          </a:xfrm>
          <a:prstGeom prst="cloud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C873B3-DAF4-D2AA-C784-1860F84A8285}"/>
              </a:ext>
            </a:extLst>
          </p:cNvPr>
          <p:cNvSpPr txBox="1"/>
          <p:nvPr/>
        </p:nvSpPr>
        <p:spPr>
          <a:xfrm>
            <a:off x="5678129" y="3748548"/>
            <a:ext cx="10200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/>
              <a:t>6</a:t>
            </a:r>
            <a:r>
              <a:rPr lang="ko-KR" altLang="en-US" sz="3200"/>
              <a:t>조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03724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Part 4</a:t>
            </a:r>
            <a:endParaRPr lang="ko-KR" altLang="en-US" sz="11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0" y="5828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300"/>
              <a:t>협업 도구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3E7E36C-8ED5-D7F6-270F-DFB418CB60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63" y="1880738"/>
            <a:ext cx="4934594" cy="2716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D647E1-DE09-80FD-2117-83E604B17BCD}"/>
              </a:ext>
            </a:extLst>
          </p:cNvPr>
          <p:cNvSpPr txBox="1"/>
          <p:nvPr/>
        </p:nvSpPr>
        <p:spPr>
          <a:xfrm>
            <a:off x="-14865" y="5586763"/>
            <a:ext cx="12206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어플리케이션 개발을 위해 </a:t>
            </a:r>
            <a:r>
              <a:rPr lang="en-US" altLang="ko-KR"/>
              <a:t>google meet</a:t>
            </a:r>
            <a:r>
              <a:rPr lang="ko-KR" altLang="en-US"/>
              <a:t>와 </a:t>
            </a:r>
            <a:r>
              <a:rPr lang="en-US" altLang="ko-KR" err="1"/>
              <a:t>github</a:t>
            </a:r>
            <a:r>
              <a:rPr lang="ko-KR" altLang="en-US"/>
              <a:t>를 활용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0FB15C4-CD11-E5ED-243D-EF4E50F965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43" y="1880738"/>
            <a:ext cx="5229594" cy="27827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461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Part 4</a:t>
            </a:r>
            <a:endParaRPr lang="ko-KR" altLang="en-US" sz="11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0" y="5828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300"/>
              <a:t>회의록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78176C-BA02-60EC-1666-FDEEE88DF256}"/>
              </a:ext>
            </a:extLst>
          </p:cNvPr>
          <p:cNvSpPr txBox="1"/>
          <p:nvPr/>
        </p:nvSpPr>
        <p:spPr>
          <a:xfrm>
            <a:off x="-14865" y="596708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회의록에는 주요 내용들을 작성하였고 후에 </a:t>
            </a:r>
            <a:r>
              <a:rPr lang="en-US" altLang="ko-KR" err="1"/>
              <a:t>github</a:t>
            </a:r>
            <a:r>
              <a:rPr lang="ko-KR" altLang="en-US"/>
              <a:t>에 올림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157C5AD-2809-04FA-33AC-8DA069C31A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507" y="1202181"/>
            <a:ext cx="3519563" cy="4402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186D6D5E-4124-6095-8C51-B122818F87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737" y="2010142"/>
            <a:ext cx="5038854" cy="359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2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Part 4</a:t>
            </a:r>
            <a:endParaRPr lang="ko-KR" altLang="en-US" sz="11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0" y="5828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300"/>
              <a:t>유튜브 영상 링크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78176C-BA02-60EC-1666-FDEEE88DF256}"/>
              </a:ext>
            </a:extLst>
          </p:cNvPr>
          <p:cNvSpPr txBox="1"/>
          <p:nvPr/>
        </p:nvSpPr>
        <p:spPr>
          <a:xfrm>
            <a:off x="1" y="365760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hlinkClick r:id="rId3"/>
              </a:rPr>
              <a:t>https://youtu.be/eDv-bOfQRbA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25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02874C-22E8-415E-B516-334525E905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DFE28F3-D3D3-4AC5-8A11-B8D26D7AE04D}"/>
              </a:ext>
            </a:extLst>
          </p:cNvPr>
          <p:cNvSpPr/>
          <p:nvPr/>
        </p:nvSpPr>
        <p:spPr>
          <a:xfrm>
            <a:off x="3837768" y="3028322"/>
            <a:ext cx="4624039" cy="1170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83336-FA2D-482F-BD94-98745E077BE4}"/>
              </a:ext>
            </a:extLst>
          </p:cNvPr>
          <p:cNvSpPr txBox="1"/>
          <p:nvPr/>
        </p:nvSpPr>
        <p:spPr>
          <a:xfrm>
            <a:off x="4925115" y="3261026"/>
            <a:ext cx="2180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67928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61693A-0ECB-4500-B1CA-C44AD280C1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9798965-A323-48CB-81C0-195D2ABA82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61D1DFE-9D7C-4EDF-829F-F7E26D4AB228}"/>
              </a:ext>
            </a:extLst>
          </p:cNvPr>
          <p:cNvGrpSpPr/>
          <p:nvPr/>
        </p:nvGrpSpPr>
        <p:grpSpPr>
          <a:xfrm>
            <a:off x="3459702" y="2363543"/>
            <a:ext cx="5272597" cy="2215992"/>
            <a:chOff x="3459702" y="2385845"/>
            <a:chExt cx="5272597" cy="22159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C4C2F80-156C-4C8F-AA10-82C8BA2EC333}"/>
                </a:ext>
              </a:extLst>
            </p:cNvPr>
            <p:cNvSpPr txBox="1"/>
            <p:nvPr/>
          </p:nvSpPr>
          <p:spPr>
            <a:xfrm>
              <a:off x="4310896" y="2385845"/>
              <a:ext cx="357020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PART 1</a:t>
              </a:r>
              <a:endParaRPr lang="ko-KR" altLang="en-US" sz="7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C7ACEE-AA69-4910-AFD8-2E1737EAA69C}"/>
                </a:ext>
              </a:extLst>
            </p:cNvPr>
            <p:cNvSpPr txBox="1"/>
            <p:nvPr/>
          </p:nvSpPr>
          <p:spPr>
            <a:xfrm>
              <a:off x="3459702" y="3586174"/>
              <a:ext cx="5272597" cy="101566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6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기술/시장 조사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42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57900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/>
              <a:t>Part 1</a:t>
            </a:r>
            <a:endParaRPr lang="ko-KR" altLang="en-US" sz="11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0" y="58281"/>
            <a:ext cx="121920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200" spc="-300"/>
              <a:t>기술 시장 조사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66C91E24-CD36-1463-8427-D89AFC4D4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944" y="3349879"/>
            <a:ext cx="6010322" cy="297673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9AB0B9A-E921-570F-5C31-1AAC57E9D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01" y="1259106"/>
            <a:ext cx="7645879" cy="2183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293471-182A-29F5-743F-965CAB90420E}"/>
              </a:ext>
            </a:extLst>
          </p:cNvPr>
          <p:cNvSpPr txBox="1"/>
          <p:nvPr/>
        </p:nvSpPr>
        <p:spPr>
          <a:xfrm>
            <a:off x="8229599" y="1515035"/>
            <a:ext cx="297628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피트니스</a:t>
            </a:r>
            <a:r>
              <a:rPr lang="en-US" altLang="ko-KR"/>
              <a:t> </a:t>
            </a:r>
            <a:r>
              <a:rPr lang="en-US" altLang="ko-KR" err="1"/>
              <a:t>앱의</a:t>
            </a:r>
            <a:r>
              <a:rPr lang="en-US" altLang="ko-KR"/>
              <a:t> </a:t>
            </a:r>
            <a:r>
              <a:rPr lang="en-US" altLang="ko-KR" err="1"/>
              <a:t>규모는</a:t>
            </a:r>
            <a:r>
              <a:rPr lang="en-US" altLang="ko-KR"/>
              <a:t> </a:t>
            </a:r>
            <a:r>
              <a:rPr lang="ko-KR" altLang="ko-KR"/>
              <a:t>매 년 20% 내외로 증가하는 추세</a:t>
            </a:r>
            <a:endParaRPr lang="en-US" altLang="ko-KR"/>
          </a:p>
          <a:p>
            <a:endParaRPr lang="ko-KR" altLang="ko-KR"/>
          </a:p>
          <a:p>
            <a:r>
              <a:rPr lang="ko-KR" altLang="ko-KR"/>
              <a:t>2027년까지 5080억 달러</a:t>
            </a:r>
          </a:p>
          <a:p>
            <a:r>
              <a:rPr lang="ko-KR" altLang="ko-KR"/>
              <a:t>규모로 성장할 것으로 예측</a:t>
            </a:r>
          </a:p>
          <a:p>
            <a:endParaRPr lang="ko-KR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DF4C0-96A9-FB27-C932-D0FA18DB3F45}"/>
              </a:ext>
            </a:extLst>
          </p:cNvPr>
          <p:cNvSpPr txBox="1"/>
          <p:nvPr/>
        </p:nvSpPr>
        <p:spPr>
          <a:xfrm>
            <a:off x="2501152" y="4204447"/>
            <a:ext cx="29135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(</a:t>
            </a:r>
            <a:r>
              <a:rPr lang="ko-KR" altLang="en-US"/>
              <a:t>국내</a:t>
            </a:r>
            <a:r>
              <a:rPr lang="en-US" altLang="ko-KR"/>
              <a:t> </a:t>
            </a:r>
            <a:r>
              <a:rPr lang="en-US" altLang="ko-KR" err="1"/>
              <a:t>피트니스</a:t>
            </a:r>
            <a:r>
              <a:rPr lang="en-US" altLang="ko-KR"/>
              <a:t> </a:t>
            </a:r>
            <a:r>
              <a:rPr lang="en-US" altLang="ko-KR" err="1"/>
              <a:t>어플</a:t>
            </a:r>
            <a:r>
              <a:rPr lang="en-US" altLang="ko-KR"/>
              <a:t> </a:t>
            </a:r>
            <a:r>
              <a:rPr lang="en-US" altLang="ko-KR" err="1"/>
              <a:t>동향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en-US" altLang="ko-KR" err="1"/>
              <a:t>Z세대</a:t>
            </a:r>
            <a:r>
              <a:rPr lang="en-US" altLang="ko-KR"/>
              <a:t>: </a:t>
            </a:r>
            <a:r>
              <a:rPr lang="en-US" altLang="ko-KR" err="1"/>
              <a:t>기록</a:t>
            </a:r>
            <a:r>
              <a:rPr lang="en-US" altLang="ko-KR"/>
              <a:t>, </a:t>
            </a:r>
            <a:r>
              <a:rPr lang="en-US" altLang="ko-KR" err="1"/>
              <a:t>공유</a:t>
            </a:r>
            <a:r>
              <a:rPr lang="en-US" altLang="ko-KR"/>
              <a:t> </a:t>
            </a:r>
            <a:r>
              <a:rPr lang="en-US" altLang="ko-KR" err="1"/>
              <a:t>위주</a:t>
            </a:r>
            <a:r>
              <a:rPr lang="en-US" altLang="ko-KR"/>
              <a:t> 앱</a:t>
            </a:r>
          </a:p>
          <a:p>
            <a:r>
              <a:rPr lang="en-US" altLang="ko-KR" err="1"/>
              <a:t>X세대</a:t>
            </a:r>
            <a:r>
              <a:rPr lang="en-US" altLang="ko-KR"/>
              <a:t>: </a:t>
            </a:r>
            <a:r>
              <a:rPr lang="en-US" altLang="ko-KR" err="1"/>
              <a:t>활동량</a:t>
            </a:r>
            <a:r>
              <a:rPr lang="en-US" altLang="ko-KR"/>
              <a:t> </a:t>
            </a:r>
            <a:r>
              <a:rPr lang="en-US" altLang="ko-KR" err="1"/>
              <a:t>추적용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5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9C3E77-142E-4E22-A94D-BC0DC615DA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3C679BF-5D73-4C45-AA57-96D2CD4454A0}"/>
              </a:ext>
            </a:extLst>
          </p:cNvPr>
          <p:cNvGrpSpPr/>
          <p:nvPr/>
        </p:nvGrpSpPr>
        <p:grpSpPr>
          <a:xfrm>
            <a:off x="4223533" y="2363543"/>
            <a:ext cx="3744936" cy="2215992"/>
            <a:chOff x="4223533" y="2385845"/>
            <a:chExt cx="3744936" cy="22159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7B3570-2F17-46AA-AEE5-86F942F59EE1}"/>
                </a:ext>
              </a:extLst>
            </p:cNvPr>
            <p:cNvSpPr txBox="1"/>
            <p:nvPr/>
          </p:nvSpPr>
          <p:spPr>
            <a:xfrm>
              <a:off x="4223533" y="2385845"/>
              <a:ext cx="374493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>
                  <a:solidFill>
                    <a:schemeClr val="bg1"/>
                  </a:solidFill>
                  <a:latin typeface="+mj-lt"/>
                </a:rPr>
                <a:t>PART 2</a:t>
              </a:r>
              <a:endParaRPr lang="ko-KR" altLang="en-US" sz="7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E66768-4106-4FC7-8373-0682EB79C532}"/>
                </a:ext>
              </a:extLst>
            </p:cNvPr>
            <p:cNvSpPr txBox="1"/>
            <p:nvPr/>
          </p:nvSpPr>
          <p:spPr>
            <a:xfrm>
              <a:off x="4377420" y="3586174"/>
              <a:ext cx="3437159" cy="101566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6000">
                  <a:solidFill>
                    <a:schemeClr val="bg1"/>
                  </a:solidFill>
                  <a:latin typeface="+mj-ea"/>
                  <a:ea typeface="+mj-ea"/>
                </a:rPr>
                <a:t>구현 내용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7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B2FB8D-DE8D-4D9F-80A0-5340DA7C45FF}"/>
              </a:ext>
            </a:extLst>
          </p:cNvPr>
          <p:cNvSpPr/>
          <p:nvPr/>
        </p:nvSpPr>
        <p:spPr>
          <a:xfrm rot="5400000">
            <a:off x="401897" y="-297576"/>
            <a:ext cx="139700" cy="9016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D09816F-919B-1E0A-FD3E-1121AF686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175" y="1420761"/>
            <a:ext cx="2253143" cy="4114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5A0E391-1378-380C-63E8-9552B22D9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395" y="1420761"/>
            <a:ext cx="2253143" cy="4114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46E45F-C285-17E1-EC51-F173E77B737D}"/>
              </a:ext>
            </a:extLst>
          </p:cNvPr>
          <p:cNvSpPr/>
          <p:nvPr/>
        </p:nvSpPr>
        <p:spPr>
          <a:xfrm>
            <a:off x="5481483" y="3760838"/>
            <a:ext cx="2081161" cy="696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B08E-17EC-22C5-9320-68B097C0A3C0}"/>
              </a:ext>
            </a:extLst>
          </p:cNvPr>
          <p:cNvSpPr txBox="1"/>
          <p:nvPr/>
        </p:nvSpPr>
        <p:spPr>
          <a:xfrm>
            <a:off x="0" y="58281"/>
            <a:ext cx="1219199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200" spc="-300"/>
              <a:t>초기 </a:t>
            </a:r>
            <a:r>
              <a:rPr lang="en-US" altLang="ko-KR" sz="3200" spc="-300"/>
              <a:t>Activity</a:t>
            </a:r>
            <a:endParaRPr lang="ko-KR" altLang="en-US" sz="3200" spc="-30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ECBF666-5A53-27D8-3C97-F410BAAD535D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291449-551C-8206-6305-3887007185A5}"/>
              </a:ext>
            </a:extLst>
          </p:cNvPr>
          <p:cNvSpPr txBox="1"/>
          <p:nvPr/>
        </p:nvSpPr>
        <p:spPr>
          <a:xfrm>
            <a:off x="20899" y="146555"/>
            <a:ext cx="13249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01E18F-3C6D-12D4-C4C1-91151DD5DFEF}"/>
              </a:ext>
            </a:extLst>
          </p:cNvPr>
          <p:cNvCxnSpPr/>
          <p:nvPr/>
        </p:nvCxnSpPr>
        <p:spPr>
          <a:xfrm>
            <a:off x="4565445" y="2947218"/>
            <a:ext cx="914399" cy="914399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E76C98-8DB4-5805-A216-4FCFD164D886}"/>
              </a:ext>
            </a:extLst>
          </p:cNvPr>
          <p:cNvSpPr txBox="1"/>
          <p:nvPr/>
        </p:nvSpPr>
        <p:spPr>
          <a:xfrm>
            <a:off x="2591594" y="2562704"/>
            <a:ext cx="201248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/>
              <a:t>어플 </a:t>
            </a:r>
            <a:r>
              <a:rPr lang="ko-KR" altLang="en-US" sz="1400" b="1" err="1"/>
              <a:t>구동시</a:t>
            </a:r>
            <a:r>
              <a:rPr lang="ko-KR" altLang="en-US" sz="1400" b="1"/>
              <a:t>, </a:t>
            </a:r>
          </a:p>
          <a:p>
            <a:r>
              <a:rPr lang="ko-KR" altLang="en-US" sz="1400" b="1"/>
              <a:t>이름, 키, 몸무게 기입</a:t>
            </a:r>
          </a:p>
          <a:p>
            <a:r>
              <a:rPr lang="ko-KR" altLang="en-US" sz="1400" b="1"/>
              <a:t>(추후 칼로리 측정에</a:t>
            </a:r>
          </a:p>
          <a:p>
            <a:r>
              <a:rPr lang="ko-KR" altLang="en-US" sz="1400" b="1"/>
              <a:t>사용되는 데이터)</a:t>
            </a:r>
          </a:p>
        </p:txBody>
      </p:sp>
    </p:spTree>
    <p:extLst>
      <p:ext uri="{BB962C8B-B14F-4D97-AF65-F5344CB8AC3E}">
        <p14:creationId xmlns:p14="http://schemas.microsoft.com/office/powerpoint/2010/main" val="386192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816D60C-CBD3-F2F5-99BD-4B42B2BC29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64" y="1199237"/>
            <a:ext cx="2180844" cy="48463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C6806B2-9237-C56C-78CF-D439BDE8C388}"/>
              </a:ext>
            </a:extLst>
          </p:cNvPr>
          <p:cNvSpPr/>
          <p:nvPr/>
        </p:nvSpPr>
        <p:spPr>
          <a:xfrm>
            <a:off x="1866347" y="2491400"/>
            <a:ext cx="680064" cy="352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54D50-5410-93E2-66FB-A64053D31A85}"/>
              </a:ext>
            </a:extLst>
          </p:cNvPr>
          <p:cNvSpPr/>
          <p:nvPr/>
        </p:nvSpPr>
        <p:spPr>
          <a:xfrm rot="5400000">
            <a:off x="401897" y="-297576"/>
            <a:ext cx="139700" cy="9016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329DF0-367A-E66B-5AC4-BF44C467101C}"/>
              </a:ext>
            </a:extLst>
          </p:cNvPr>
          <p:cNvSpPr txBox="1"/>
          <p:nvPr/>
        </p:nvSpPr>
        <p:spPr>
          <a:xfrm>
            <a:off x="0" y="58281"/>
            <a:ext cx="1219199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spc="-300"/>
              <a:t>Drawer</a:t>
            </a:r>
            <a:r>
              <a:rPr lang="ko-KR" altLang="en-US" sz="3200" spc="-300"/>
              <a:t> </a:t>
            </a:r>
            <a:r>
              <a:rPr lang="en-US" altLang="ko-KR" sz="3200" spc="-300"/>
              <a:t>layout </a:t>
            </a:r>
            <a:endParaRPr lang="ko-KR" altLang="en-US" sz="3200" spc="-30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F0CD8D8-1F55-6B56-A108-683AED1CBEE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1F66BC3-6F93-CF31-A263-9C71D364A22B}"/>
              </a:ext>
            </a:extLst>
          </p:cNvPr>
          <p:cNvSpPr txBox="1"/>
          <p:nvPr/>
        </p:nvSpPr>
        <p:spPr>
          <a:xfrm>
            <a:off x="20899" y="146555"/>
            <a:ext cx="13249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C2A39DF-7A30-9217-16CB-C739636C60D9}"/>
              </a:ext>
            </a:extLst>
          </p:cNvPr>
          <p:cNvCxnSpPr>
            <a:cxnSpLocks/>
          </p:cNvCxnSpPr>
          <p:nvPr/>
        </p:nvCxnSpPr>
        <p:spPr>
          <a:xfrm flipH="1" flipV="1">
            <a:off x="2546411" y="2807959"/>
            <a:ext cx="1729498" cy="728447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B21388F-67C4-0275-E940-D01B7B062C09}"/>
              </a:ext>
            </a:extLst>
          </p:cNvPr>
          <p:cNvSpPr txBox="1"/>
          <p:nvPr/>
        </p:nvSpPr>
        <p:spPr>
          <a:xfrm>
            <a:off x="4388529" y="3536406"/>
            <a:ext cx="16542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Drawer layout</a:t>
            </a:r>
            <a:r>
              <a:rPr lang="ko-KR" altLang="en-US" sz="1400" b="1"/>
              <a:t>에는 사용자의 정보를 보여주며 정보수정을 클릭하면 사용자의 정보 수정 가능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D34E072D-890D-32EC-4913-73052AECB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983" y="1199237"/>
            <a:ext cx="2559531" cy="4674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AFB7D1-3608-69CA-6404-153D4FA018A7}"/>
              </a:ext>
            </a:extLst>
          </p:cNvPr>
          <p:cNvSpPr txBox="1"/>
          <p:nvPr/>
        </p:nvSpPr>
        <p:spPr>
          <a:xfrm>
            <a:off x="9130347" y="3859571"/>
            <a:ext cx="1654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정보 수정 클릭 시 초기화면으로 되돌아 와서 수정 가능</a:t>
            </a:r>
          </a:p>
        </p:txBody>
      </p:sp>
    </p:spTree>
    <p:extLst>
      <p:ext uri="{BB962C8B-B14F-4D97-AF65-F5344CB8AC3E}">
        <p14:creationId xmlns:p14="http://schemas.microsoft.com/office/powerpoint/2010/main" val="228426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7F06F619-F71F-4FCF-F970-14CBD34B5E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692" y="1054689"/>
            <a:ext cx="2136879" cy="474862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8ADB24F-CF2C-70D6-C414-BE358014EB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03" y="1163399"/>
            <a:ext cx="2087959" cy="46399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10D8A0-DE33-A4F8-DFE1-1DFA1C130A8F}"/>
              </a:ext>
            </a:extLst>
          </p:cNvPr>
          <p:cNvSpPr/>
          <p:nvPr/>
        </p:nvSpPr>
        <p:spPr>
          <a:xfrm>
            <a:off x="2122898" y="2428846"/>
            <a:ext cx="966839" cy="327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1BBC2E-BC2B-533C-1DAC-638A7CE6CF96}"/>
              </a:ext>
            </a:extLst>
          </p:cNvPr>
          <p:cNvSpPr/>
          <p:nvPr/>
        </p:nvSpPr>
        <p:spPr>
          <a:xfrm>
            <a:off x="1565737" y="3338330"/>
            <a:ext cx="2081161" cy="15076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EB1BFB-C07D-53F1-FA80-04039F91B62B}"/>
              </a:ext>
            </a:extLst>
          </p:cNvPr>
          <p:cNvCxnSpPr/>
          <p:nvPr/>
        </p:nvCxnSpPr>
        <p:spPr>
          <a:xfrm>
            <a:off x="3091376" y="2590258"/>
            <a:ext cx="676787" cy="4916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54D50-5410-93E2-66FB-A64053D31A85}"/>
              </a:ext>
            </a:extLst>
          </p:cNvPr>
          <p:cNvSpPr/>
          <p:nvPr/>
        </p:nvSpPr>
        <p:spPr>
          <a:xfrm rot="5400000">
            <a:off x="401897" y="-297576"/>
            <a:ext cx="139700" cy="9016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329DF0-367A-E66B-5AC4-BF44C467101C}"/>
              </a:ext>
            </a:extLst>
          </p:cNvPr>
          <p:cNvSpPr txBox="1"/>
          <p:nvPr/>
        </p:nvSpPr>
        <p:spPr>
          <a:xfrm>
            <a:off x="0" y="58281"/>
            <a:ext cx="1219199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spc="-300"/>
              <a:t>Fragment </a:t>
            </a:r>
            <a:endParaRPr lang="ko-KR" altLang="en-US" sz="3200" spc="-30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F0CD8D8-1F55-6B56-A108-683AED1CBEE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1F66BC3-6F93-CF31-A263-9C71D364A22B}"/>
              </a:ext>
            </a:extLst>
          </p:cNvPr>
          <p:cNvSpPr txBox="1"/>
          <p:nvPr/>
        </p:nvSpPr>
        <p:spPr>
          <a:xfrm>
            <a:off x="20899" y="146555"/>
            <a:ext cx="13249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F545E3-8CC1-1E55-1E86-9BE5645DED2A}"/>
              </a:ext>
            </a:extLst>
          </p:cNvPr>
          <p:cNvCxnSpPr>
            <a:cxnSpLocks/>
          </p:cNvCxnSpPr>
          <p:nvPr/>
        </p:nvCxnSpPr>
        <p:spPr>
          <a:xfrm>
            <a:off x="3648537" y="3483354"/>
            <a:ext cx="242529" cy="217948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A44BBEE-8616-CBA9-0A2B-DD2BADF61F57}"/>
              </a:ext>
            </a:extLst>
          </p:cNvPr>
          <p:cNvSpPr txBox="1"/>
          <p:nvPr/>
        </p:nvSpPr>
        <p:spPr>
          <a:xfrm>
            <a:off x="3739460" y="2328648"/>
            <a:ext cx="1807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버튼을 클릭 시 걸음과 시간이 올라감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BBC91D-97BF-8ED7-F9EB-EFFE2C532793}"/>
              </a:ext>
            </a:extLst>
          </p:cNvPr>
          <p:cNvSpPr txBox="1"/>
          <p:nvPr/>
        </p:nvSpPr>
        <p:spPr>
          <a:xfrm>
            <a:off x="3891687" y="3609145"/>
            <a:ext cx="19686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지난 </a:t>
            </a:r>
            <a:r>
              <a:rPr lang="en-US" altLang="ko-KR" sz="1400" b="1"/>
              <a:t>6</a:t>
            </a:r>
            <a:r>
              <a:rPr lang="ko-KR" altLang="en-US" sz="1400" b="1"/>
              <a:t>일 간의 </a:t>
            </a:r>
            <a:endParaRPr lang="en-US" altLang="ko-KR" sz="1400" b="1"/>
          </a:p>
          <a:p>
            <a:r>
              <a:rPr lang="ko-KR" altLang="en-US" sz="1400" b="1"/>
              <a:t>걸음을 차트를 통해 </a:t>
            </a:r>
            <a:endParaRPr lang="en-US" altLang="ko-KR" sz="1400" b="1"/>
          </a:p>
          <a:p>
            <a:r>
              <a:rPr lang="ko-KR" altLang="en-US" sz="1400" b="1"/>
              <a:t>보여줌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3DB804-C968-A1A9-08D1-C7376DEB498D}"/>
              </a:ext>
            </a:extLst>
          </p:cNvPr>
          <p:cNvSpPr txBox="1"/>
          <p:nvPr/>
        </p:nvSpPr>
        <p:spPr>
          <a:xfrm>
            <a:off x="8419951" y="3095284"/>
            <a:ext cx="1770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사용자에게 </a:t>
            </a:r>
            <a:r>
              <a:rPr lang="en-US" altLang="ko-KR" sz="1400" b="1"/>
              <a:t>Km, kcal, </a:t>
            </a:r>
            <a:r>
              <a:rPr lang="ko-KR" altLang="en-US" sz="1400" b="1"/>
              <a:t>시간을 보여줌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21388F-67C4-0275-E940-D01B7B062C09}"/>
              </a:ext>
            </a:extLst>
          </p:cNvPr>
          <p:cNvSpPr txBox="1"/>
          <p:nvPr/>
        </p:nvSpPr>
        <p:spPr>
          <a:xfrm>
            <a:off x="8469190" y="1832856"/>
            <a:ext cx="1654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Stop</a:t>
            </a:r>
            <a:r>
              <a:rPr lang="ko-KR" altLang="en-US" sz="1400" b="1"/>
              <a:t>을 누르면 걸음과 시간이 더 이상 올라가지 않음</a:t>
            </a: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211B2D7F-826C-A062-7530-40E428B93655}"/>
              </a:ext>
            </a:extLst>
          </p:cNvPr>
          <p:cNvSpPr/>
          <p:nvPr/>
        </p:nvSpPr>
        <p:spPr>
          <a:xfrm>
            <a:off x="6802429" y="2345570"/>
            <a:ext cx="966839" cy="327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C2A39DF-7A30-9217-16CB-C739636C60D9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13076" y="2202188"/>
            <a:ext cx="656114" cy="162039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8">
            <a:extLst>
              <a:ext uri="{FF2B5EF4-FFF2-40B4-BE49-F238E27FC236}">
                <a16:creationId xmlns:a16="http://schemas.microsoft.com/office/drawing/2014/main" id="{D37E3868-58F4-C153-8BE8-97F6254E3089}"/>
              </a:ext>
            </a:extLst>
          </p:cNvPr>
          <p:cNvSpPr/>
          <p:nvPr/>
        </p:nvSpPr>
        <p:spPr>
          <a:xfrm>
            <a:off x="1517784" y="5164314"/>
            <a:ext cx="2304836" cy="4247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C8B8C8-1F7E-22BE-520E-FD922B484856}"/>
              </a:ext>
            </a:extLst>
          </p:cNvPr>
          <p:cNvSpPr txBox="1"/>
          <p:nvPr/>
        </p:nvSpPr>
        <p:spPr>
          <a:xfrm>
            <a:off x="3908539" y="5164314"/>
            <a:ext cx="19686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err="1"/>
              <a:t>탭바</a:t>
            </a:r>
            <a:r>
              <a:rPr lang="ko-KR" altLang="en-US" sz="1400" b="1"/>
              <a:t> 클릭 시 원하는 </a:t>
            </a:r>
            <a:endParaRPr lang="en-US" altLang="ko-KR" sz="1400" b="1"/>
          </a:p>
          <a:p>
            <a:r>
              <a:rPr lang="ko-KR" altLang="en-US" sz="1400" b="1" err="1"/>
              <a:t>프래그먼트로</a:t>
            </a:r>
            <a:r>
              <a:rPr lang="ko-KR" altLang="en-US" sz="1400" b="1"/>
              <a:t> 이동</a:t>
            </a:r>
            <a:endParaRPr lang="en-US" altLang="ko-KR" sz="1400" b="1"/>
          </a:p>
          <a:p>
            <a:r>
              <a:rPr lang="ko-KR" altLang="en-US" sz="1400" b="1"/>
              <a:t>가능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E9386A-0C78-4111-EE27-73A6186A8213}"/>
              </a:ext>
            </a:extLst>
          </p:cNvPr>
          <p:cNvSpPr/>
          <p:nvPr/>
        </p:nvSpPr>
        <p:spPr>
          <a:xfrm>
            <a:off x="6265082" y="2690747"/>
            <a:ext cx="2041535" cy="630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E5976A1-4EC3-0257-9DB7-00E654B3E8AF}"/>
              </a:ext>
            </a:extLst>
          </p:cNvPr>
          <p:cNvSpPr/>
          <p:nvPr/>
        </p:nvSpPr>
        <p:spPr>
          <a:xfrm rot="5400000">
            <a:off x="401897" y="-297576"/>
            <a:ext cx="139700" cy="9016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E2EA82-467A-A239-96E3-54A8D356C790}"/>
              </a:ext>
            </a:extLst>
          </p:cNvPr>
          <p:cNvSpPr txBox="1"/>
          <p:nvPr/>
        </p:nvSpPr>
        <p:spPr>
          <a:xfrm>
            <a:off x="0" y="58281"/>
            <a:ext cx="1219199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200" spc="-300"/>
              <a:t>만보기 기능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785252-098C-7115-EA38-4F3E6D813663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17791E-C51E-9BFB-AB5E-F2E59433FCEE}"/>
              </a:ext>
            </a:extLst>
          </p:cNvPr>
          <p:cNvSpPr txBox="1"/>
          <p:nvPr/>
        </p:nvSpPr>
        <p:spPr>
          <a:xfrm>
            <a:off x="20899" y="146555"/>
            <a:ext cx="13249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7F5C4-2D37-8F59-4635-E2C042BBF14C}"/>
              </a:ext>
            </a:extLst>
          </p:cNvPr>
          <p:cNvSpPr txBox="1"/>
          <p:nvPr/>
        </p:nvSpPr>
        <p:spPr>
          <a:xfrm>
            <a:off x="6320672" y="2933053"/>
            <a:ext cx="496960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/>
              <a:t>만보기 기능은 </a:t>
            </a:r>
            <a:r>
              <a:rPr lang="en-US" altLang="ko-KR"/>
              <a:t>Activity</a:t>
            </a:r>
            <a:r>
              <a:rPr lang="ko-KR" altLang="en-US"/>
              <a:t>에서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/>
                <a:cs typeface="Arial"/>
              </a:rPr>
              <a:t>SensorEventListener</a:t>
            </a:r>
            <a:r>
              <a:rPr lang="ko-KR" altLang="ko-KR" sz="1800" err="1">
                <a:solidFill>
                  <a:srgbClr val="000000"/>
                </a:solidFill>
                <a:effectLst/>
                <a:ea typeface="맑은 고딕"/>
                <a:cs typeface="Arial"/>
              </a:rPr>
              <a:t>를</a:t>
            </a:r>
            <a:r>
              <a:rPr lang="ko-KR" altLang="ko-KR" sz="1800">
                <a:solidFill>
                  <a:srgbClr val="000000"/>
                </a:solidFill>
                <a:effectLst/>
                <a:ea typeface="맑은 고딕"/>
                <a:cs typeface="Arial"/>
              </a:rPr>
              <a:t> </a:t>
            </a:r>
            <a:r>
              <a:rPr lang="ko-KR" altLang="en-US">
                <a:solidFill>
                  <a:srgbClr val="000000"/>
                </a:solidFill>
                <a:ea typeface="맑은 고딕"/>
                <a:cs typeface="Arial"/>
              </a:rPr>
              <a:t>사용하였고 </a:t>
            </a:r>
            <a:r>
              <a:rPr lang="ko-KR" altLang="en-US" sz="1800">
                <a:solidFill>
                  <a:srgbClr val="000000"/>
                </a:solidFill>
                <a:effectLst/>
                <a:ea typeface="맑은 고딕"/>
                <a:cs typeface="Arial"/>
              </a:rPr>
              <a:t>특히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/>
                <a:cs typeface="Arial"/>
              </a:rPr>
              <a:t>onSensorChanged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/>
                <a:cs typeface="Arial"/>
              </a:rPr>
              <a:t>() </a:t>
            </a:r>
            <a:r>
              <a:rPr lang="ko-KR" altLang="ko-KR" sz="1800">
                <a:solidFill>
                  <a:srgbClr val="000000"/>
                </a:solidFill>
                <a:effectLst/>
                <a:ea typeface="맑은 고딕"/>
                <a:cs typeface="Arial"/>
              </a:rPr>
              <a:t>함수</a:t>
            </a:r>
            <a:r>
              <a:rPr lang="ko-KR" altLang="en-US" sz="1800">
                <a:solidFill>
                  <a:srgbClr val="000000"/>
                </a:solidFill>
                <a:effectLst/>
                <a:ea typeface="맑은 고딕"/>
                <a:cs typeface="Arial"/>
              </a:rPr>
              <a:t>를</a:t>
            </a:r>
            <a:r>
              <a:rPr lang="ko-KR" altLang="ko-KR" sz="1800">
                <a:solidFill>
                  <a:srgbClr val="000000"/>
                </a:solidFill>
                <a:effectLst/>
                <a:ea typeface="맑은 고딕"/>
                <a:cs typeface="Arial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ea typeface="맑은 고딕"/>
                <a:cs typeface="Arial"/>
              </a:rPr>
              <a:t>활용하여 </a:t>
            </a:r>
            <a:r>
              <a:rPr lang="ko-KR" altLang="en-US">
                <a:solidFill>
                  <a:srgbClr val="000000"/>
                </a:solidFill>
                <a:ea typeface="맑은 고딕"/>
                <a:cs typeface="Arial"/>
              </a:rPr>
              <a:t>걸음수가 올라가도록 기능 구현</a:t>
            </a:r>
            <a:endParaRPr lang="ko-KR" altLang="en-US">
              <a:ea typeface="맑은 고딕"/>
              <a:cs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E6B6EF-8862-1B44-4472-312F699E5D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38" y="1109045"/>
            <a:ext cx="2087958" cy="46399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8E1834-FA2D-3DBD-D339-96509550107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62" y="1109045"/>
            <a:ext cx="2087959" cy="4639910"/>
          </a:xfrm>
          <a:prstGeom prst="rect">
            <a:avLst/>
          </a:prstGeom>
        </p:spPr>
      </p:pic>
      <p:sp>
        <p:nvSpPr>
          <p:cNvPr id="16" name="Rectangle 5">
            <a:extLst>
              <a:ext uri="{FF2B5EF4-FFF2-40B4-BE49-F238E27FC236}">
                <a16:creationId xmlns:a16="http://schemas.microsoft.com/office/drawing/2014/main" id="{C6CB7CDD-CC9B-D7DE-E8D9-30EE4C611CFF}"/>
              </a:ext>
            </a:extLst>
          </p:cNvPr>
          <p:cNvSpPr/>
          <p:nvPr/>
        </p:nvSpPr>
        <p:spPr>
          <a:xfrm>
            <a:off x="1774712" y="1863032"/>
            <a:ext cx="761857" cy="53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A80D39B4-22EB-3A4E-B794-473122BFD563}"/>
              </a:ext>
            </a:extLst>
          </p:cNvPr>
          <p:cNvSpPr/>
          <p:nvPr/>
        </p:nvSpPr>
        <p:spPr>
          <a:xfrm>
            <a:off x="4445594" y="1863032"/>
            <a:ext cx="761857" cy="53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1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걸프론트하이하이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3C0E5"/>
      </a:accent1>
      <a:accent2>
        <a:srgbClr val="9DCCE8"/>
      </a:accent2>
      <a:accent3>
        <a:srgbClr val="FFF393"/>
      </a:accent3>
      <a:accent4>
        <a:srgbClr val="DFCEC6"/>
      </a:accent4>
      <a:accent5>
        <a:srgbClr val="FEE6D1"/>
      </a:accent5>
      <a:accent6>
        <a:srgbClr val="FDA988"/>
      </a:accent6>
      <a:hlink>
        <a:srgbClr val="262626"/>
      </a:hlink>
      <a:folHlink>
        <a:srgbClr val="262626"/>
      </a:folHlink>
    </a:clrScheme>
    <a:fontScheme name="사용자 지정 12">
      <a:majorFont>
        <a:latin typeface="Montserrat Black"/>
        <a:ea typeface="Pretendard ExtraBold"/>
        <a:cs typeface=""/>
      </a:majorFont>
      <a:minorFont>
        <a:latin typeface="Montserrat Medium"/>
        <a:ea typeface="Pretendard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43CDF715ABFA5408F95EEA5E093EC35" ma:contentTypeVersion="8" ma:contentTypeDescription="새 문서를 만듭니다." ma:contentTypeScope="" ma:versionID="fd99f344c06903b9fad20623686fc877">
  <xsd:schema xmlns:xsd="http://www.w3.org/2001/XMLSchema" xmlns:xs="http://www.w3.org/2001/XMLSchema" xmlns:p="http://schemas.microsoft.com/office/2006/metadata/properties" xmlns:ns3="2fc1d886-5547-42c5-a528-b064765d9374" targetNamespace="http://schemas.microsoft.com/office/2006/metadata/properties" ma:root="true" ma:fieldsID="69dede283eaaf0d26531f501cdb0e16d" ns3:_="">
    <xsd:import namespace="2fc1d886-5547-42c5-a528-b064765d937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c1d886-5547-42c5-a528-b064765d93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fc1d886-5547-42c5-a528-b064765d937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CD068B-1D05-4329-A438-706ED49B614E}">
  <ds:schemaRefs>
    <ds:schemaRef ds:uri="2fc1d886-5547-42c5-a528-b064765d937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16D2FBA-E16A-44C1-BB77-8DD34CC1265C}">
  <ds:schemaRefs>
    <ds:schemaRef ds:uri="2fc1d886-5547-42c5-a528-b064765d937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BF967EA-CC6C-4E18-879B-700AE4FB8E3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1172</Words>
  <Application>Microsoft Office PowerPoint</Application>
  <PresentationFormat>와이드스크린</PresentationFormat>
  <Paragraphs>186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Noto Sans KR</vt:lpstr>
      <vt:lpstr>Pretendard ExtraBold</vt:lpstr>
      <vt:lpstr>Pretendard SemiBold</vt:lpstr>
      <vt:lpstr>맑은 고딕</vt:lpstr>
      <vt:lpstr>Arial</vt:lpstr>
      <vt:lpstr>Consolas</vt:lpstr>
      <vt:lpstr>Montserrat Black</vt:lpstr>
      <vt:lpstr>Montserrat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821090799612</cp:lastModifiedBy>
  <cp:revision>5</cp:revision>
  <dcterms:created xsi:type="dcterms:W3CDTF">2022-02-15T05:04:38Z</dcterms:created>
  <dcterms:modified xsi:type="dcterms:W3CDTF">2022-12-20T22:08:52Z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0x010100243CDF715ABFA5408F95EEA5E093EC35</vt:lpwstr>
  </property>
</Properties>
</file>